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aleway"/>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c55f4761c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c55f4761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c55f4761c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c55f4761c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c55f4761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c55f4761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853c70071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53c70071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7c55f4761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c55f4761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c55f4761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c55f4761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c55f4761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c55f4761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10" name="Shape 10"/>
        <p:cNvGrpSpPr/>
        <p:nvPr/>
      </p:nvGrpSpPr>
      <p:grpSpPr>
        <a:xfrm>
          <a:off x="0" y="0"/>
          <a:ext cx="0" cy="0"/>
          <a:chOff x="0" y="0"/>
          <a:chExt cx="0" cy="0"/>
        </a:xfrm>
      </p:grpSpPr>
      <p:cxnSp>
        <p:nvCxnSpPr>
          <p:cNvPr id="11" name="Google Shape;11;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2" name="Google Shape;12;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3" name="Google Shape;13;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4" name="Google Shape;14;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5" name="Google Shape;15;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6" name="Google Shape;16;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cxnSp>
        <p:nvCxnSpPr>
          <p:cNvPr id="18" name="Google Shape;18;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9" name="Google Shape;19;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20" name="Google Shape;20;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1" name="Google Shape;21;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2" name="Shape 22"/>
        <p:cNvGrpSpPr/>
        <p:nvPr/>
      </p:nvGrpSpPr>
      <p:grpSpPr>
        <a:xfrm>
          <a:off x="0" y="0"/>
          <a:ext cx="0" cy="0"/>
          <a:chOff x="0" y="0"/>
          <a:chExt cx="0" cy="0"/>
        </a:xfrm>
      </p:grpSpPr>
      <p:cxnSp>
        <p:nvCxnSpPr>
          <p:cNvPr id="23" name="Google Shape;23;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4" name="Google Shape;24;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5" name="Google Shape;25;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6" name="Google Shape;26;p4"/>
          <p:cNvSpPr txBox="1"/>
          <p:nvPr>
            <p:ph type="title"/>
          </p:nvPr>
        </p:nvSpPr>
        <p:spPr>
          <a:xfrm>
            <a:off x="2400250" y="575950"/>
            <a:ext cx="44394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8" name="Google Shape;28;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9" name="Shape 29"/>
        <p:cNvGrpSpPr/>
        <p:nvPr/>
      </p:nvGrpSpPr>
      <p:grpSpPr>
        <a:xfrm>
          <a:off x="0" y="0"/>
          <a:ext cx="0" cy="0"/>
          <a:chOff x="0" y="0"/>
          <a:chExt cx="0" cy="0"/>
        </a:xfrm>
      </p:grpSpPr>
      <p:cxnSp>
        <p:nvCxnSpPr>
          <p:cNvPr id="30" name="Google Shape;30;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1" name="Google Shape;31;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2" name="Google Shape;32;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3" name="Google Shape;33;p5"/>
          <p:cNvSpPr txBox="1"/>
          <p:nvPr>
            <p:ph type="title"/>
          </p:nvPr>
        </p:nvSpPr>
        <p:spPr>
          <a:xfrm>
            <a:off x="2400250" y="575950"/>
            <a:ext cx="44394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4" name="Google Shape;34;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7" name="Shape 37"/>
        <p:cNvGrpSpPr/>
        <p:nvPr/>
      </p:nvGrpSpPr>
      <p:grpSpPr>
        <a:xfrm>
          <a:off x="0" y="0"/>
          <a:ext cx="0" cy="0"/>
          <a:chOff x="0" y="0"/>
          <a:chExt cx="0" cy="0"/>
        </a:xfrm>
      </p:grpSpPr>
      <p:sp>
        <p:nvSpPr>
          <p:cNvPr id="38" name="Google Shape;38;p6"/>
          <p:cNvSpPr txBox="1"/>
          <p:nvPr>
            <p:ph type="title"/>
          </p:nvPr>
        </p:nvSpPr>
        <p:spPr>
          <a:xfrm>
            <a:off x="311700" y="9512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9" name="Google Shape;39;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0" name="Shape 40"/>
        <p:cNvGrpSpPr/>
        <p:nvPr/>
      </p:nvGrpSpPr>
      <p:grpSpPr>
        <a:xfrm>
          <a:off x="0" y="0"/>
          <a:ext cx="0" cy="0"/>
          <a:chOff x="0" y="0"/>
          <a:chExt cx="0" cy="0"/>
        </a:xfrm>
      </p:grpSpPr>
      <p:sp>
        <p:nvSpPr>
          <p:cNvPr id="41" name="Google Shape;41;p7"/>
          <p:cNvSpPr txBox="1"/>
          <p:nvPr>
            <p:ph type="title"/>
          </p:nvPr>
        </p:nvSpPr>
        <p:spPr>
          <a:xfrm>
            <a:off x="2088275" y="668875"/>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2088275" y="1579079"/>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44394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390650" y="575950"/>
            <a:ext cx="1653975" cy="8968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3"/>
          <p:cNvSpPr txBox="1"/>
          <p:nvPr>
            <p:ph type="title"/>
          </p:nvPr>
        </p:nvSpPr>
        <p:spPr>
          <a:xfrm>
            <a:off x="220450" y="1654425"/>
            <a:ext cx="8771100" cy="154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t>GEOL 1003:</a:t>
            </a:r>
            <a:r>
              <a:rPr lang="en" sz="2800"/>
              <a:t> </a:t>
            </a:r>
            <a:r>
              <a:rPr lang="en"/>
              <a:t>The Story of Dinosaurs</a:t>
            </a:r>
            <a:endParaRPr/>
          </a:p>
        </p:txBody>
      </p:sp>
      <p:sp>
        <p:nvSpPr>
          <p:cNvPr id="73" name="Google Shape;73;p13"/>
          <p:cNvSpPr txBox="1"/>
          <p:nvPr>
            <p:ph type="title"/>
          </p:nvPr>
        </p:nvSpPr>
        <p:spPr>
          <a:xfrm>
            <a:off x="203450" y="2476250"/>
            <a:ext cx="87711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Lecture 1a: Introduction &amp; Course Expectations</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4"/>
          <p:cNvSpPr txBox="1"/>
          <p:nvPr>
            <p:ph type="title"/>
          </p:nvPr>
        </p:nvSpPr>
        <p:spPr>
          <a:xfrm>
            <a:off x="2400250" y="575950"/>
            <a:ext cx="44394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Course Expectations</a:t>
            </a:r>
            <a:endParaRPr/>
          </a:p>
        </p:txBody>
      </p:sp>
      <p:sp>
        <p:nvSpPr>
          <p:cNvPr id="79" name="Google Shape;79;p1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200">
                <a:latin typeface="Times New Roman"/>
                <a:ea typeface="Times New Roman"/>
                <a:cs typeface="Times New Roman"/>
                <a:sym typeface="Times New Roman"/>
              </a:rPr>
              <a:t>This course will explore the validity of arguments and/or conclusions in dinosaur research through evaluating the scientific evidence. In this course, students will read, experiment, and evaluate scientific literature surrounding dinosaurs. Students are expected to work with others to evaluate the plausibility of the dinosaur concepts and theories, and hands-on experiments to add additional information to their interpretations. Students will be expected to participate in evaluation mechanisms to assess critical thinking and science literacy. There are no prerequisites and no laboratory component to this course, although hands-on activities will be the primary focus of lecture one day a week.</a:t>
            </a:r>
            <a:endParaRPr sz="1200">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342900" lvl="0" marL="457200" rtl="0" algn="l">
              <a:spcBef>
                <a:spcPts val="0"/>
              </a:spcBef>
              <a:spcAft>
                <a:spcPts val="0"/>
              </a:spcAft>
              <a:buSzPts val="1800"/>
              <a:buChar char="●"/>
            </a:pPr>
            <a:r>
              <a:rPr lang="en"/>
              <a:t>Class participation is important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5"/>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Weekly Schedule</a:t>
            </a:r>
            <a:endParaRPr/>
          </a:p>
        </p:txBody>
      </p:sp>
      <p:sp>
        <p:nvSpPr>
          <p:cNvPr id="85" name="Google Shape;85;p15"/>
          <p:cNvSpPr txBox="1"/>
          <p:nvPr>
            <p:ph idx="1" type="subTitle"/>
          </p:nvPr>
        </p:nvSpPr>
        <p:spPr>
          <a:xfrm>
            <a:off x="2390275" y="1737100"/>
            <a:ext cx="6331500" cy="274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Mondays- Introduction of topic, Pre-Quiz</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Wednesdays- Hands-on Activity, turned in on Canvas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Fridays- Wrap-up of topic, Post-Quiz</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6"/>
          <p:cNvSpPr txBox="1"/>
          <p:nvPr>
            <p:ph type="title"/>
          </p:nvPr>
        </p:nvSpPr>
        <p:spPr>
          <a:xfrm>
            <a:off x="2400250" y="575950"/>
            <a:ext cx="44394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 Class</a:t>
            </a:r>
            <a:endParaRPr/>
          </a:p>
        </p:txBody>
      </p:sp>
      <p:pic>
        <p:nvPicPr>
          <p:cNvPr id="91" name="Google Shape;91;p16"/>
          <p:cNvPicPr preferRelativeResize="0"/>
          <p:nvPr/>
        </p:nvPicPr>
        <p:blipFill rotWithShape="1">
          <a:blip r:embed="rId3">
            <a:alphaModFix/>
          </a:blip>
          <a:srcRect b="21907" l="16947" r="20653" t="19718"/>
          <a:stretch/>
        </p:blipFill>
        <p:spPr>
          <a:xfrm>
            <a:off x="3152225" y="1135150"/>
            <a:ext cx="4940101" cy="34661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7"/>
          <p:cNvSpPr txBox="1"/>
          <p:nvPr>
            <p:ph type="title"/>
          </p:nvPr>
        </p:nvSpPr>
        <p:spPr>
          <a:xfrm>
            <a:off x="2400250" y="575950"/>
            <a:ext cx="44394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 Class</a:t>
            </a:r>
            <a:endParaRPr/>
          </a:p>
        </p:txBody>
      </p:sp>
      <p:pic>
        <p:nvPicPr>
          <p:cNvPr id="97" name="Google Shape;97;p17"/>
          <p:cNvPicPr preferRelativeResize="0"/>
          <p:nvPr/>
        </p:nvPicPr>
        <p:blipFill rotWithShape="1">
          <a:blip r:embed="rId3">
            <a:alphaModFix/>
          </a:blip>
          <a:srcRect b="21907" l="16947" r="20653" t="19718"/>
          <a:stretch/>
        </p:blipFill>
        <p:spPr>
          <a:xfrm>
            <a:off x="3152225" y="1135150"/>
            <a:ext cx="4940101" cy="3466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8"/>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 Ashley Burkett</a:t>
            </a:r>
            <a:endParaRPr/>
          </a:p>
        </p:txBody>
      </p:sp>
      <p:sp>
        <p:nvSpPr>
          <p:cNvPr id="103" name="Google Shape;103;p18"/>
          <p:cNvSpPr txBox="1"/>
          <p:nvPr>
            <p:ph idx="1" type="subTitle"/>
          </p:nvPr>
        </p:nvSpPr>
        <p:spPr>
          <a:xfrm>
            <a:off x="2390275" y="1737100"/>
            <a:ext cx="6331500" cy="274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About 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am a micropaleontologist….I </a:t>
            </a:r>
            <a:r>
              <a:rPr lang="en" u="sng"/>
              <a:t>do not </a:t>
            </a:r>
            <a:r>
              <a:rPr lang="en"/>
              <a:t>study Dinosaurs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OSU Aug 2018. Teaching since 2011.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time offering this course - online!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04" name="Google Shape;104;p18"/>
          <p:cNvPicPr preferRelativeResize="0"/>
          <p:nvPr/>
        </p:nvPicPr>
        <p:blipFill>
          <a:blip r:embed="rId3">
            <a:alphaModFix/>
          </a:blip>
          <a:stretch>
            <a:fillRect/>
          </a:stretch>
        </p:blipFill>
        <p:spPr>
          <a:xfrm>
            <a:off x="177825" y="1618325"/>
            <a:ext cx="2066925" cy="31198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2400250" y="575950"/>
            <a:ext cx="44394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Canvas</a:t>
            </a:r>
            <a:endParaRPr/>
          </a:p>
        </p:txBody>
      </p:sp>
      <p:sp>
        <p:nvSpPr>
          <p:cNvPr id="110" name="Google Shape;110;p19"/>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CANVAS required for this course</a:t>
            </a:r>
            <a:endParaRPr/>
          </a:p>
          <a:p>
            <a:pPr indent="-342900" lvl="0" marL="457200" rtl="0" algn="l">
              <a:spcBef>
                <a:spcPts val="0"/>
              </a:spcBef>
              <a:spcAft>
                <a:spcPts val="0"/>
              </a:spcAft>
              <a:buSzPts val="1800"/>
              <a:buChar char="●"/>
            </a:pPr>
            <a:r>
              <a:rPr lang="en"/>
              <a:t>Weekly quizzes</a:t>
            </a:r>
            <a:endParaRPr/>
          </a:p>
          <a:p>
            <a:pPr indent="-342900" lvl="0" marL="457200" rtl="0" algn="l">
              <a:spcBef>
                <a:spcPts val="0"/>
              </a:spcBef>
              <a:spcAft>
                <a:spcPts val="0"/>
              </a:spcAft>
              <a:buSzPts val="1800"/>
              <a:buChar char="●"/>
            </a:pPr>
            <a:r>
              <a:rPr lang="en"/>
              <a:t>Interactive activities</a:t>
            </a:r>
            <a:endParaRPr/>
          </a:p>
          <a:p>
            <a:pPr indent="-342900" lvl="0" marL="457200" rtl="0" algn="l">
              <a:spcBef>
                <a:spcPts val="0"/>
              </a:spcBef>
              <a:spcAft>
                <a:spcPts val="0"/>
              </a:spcAft>
              <a:buSzPts val="1800"/>
              <a:buChar char="●"/>
            </a:pPr>
            <a:r>
              <a:rPr lang="en"/>
              <a:t>Flipgrid Video Communication</a:t>
            </a:r>
            <a:endParaRPr/>
          </a:p>
          <a:p>
            <a:pPr indent="-342900" lvl="0" marL="457200" rtl="0" algn="l">
              <a:spcBef>
                <a:spcPts val="0"/>
              </a:spcBef>
              <a:spcAft>
                <a:spcPts val="0"/>
              </a:spcAft>
              <a:buSzPts val="1800"/>
              <a:buChar char="●"/>
            </a:pPr>
            <a:r>
              <a:rPr lang="en"/>
              <a:t>Video Lectures</a:t>
            </a:r>
            <a:endParaRPr/>
          </a:p>
          <a:p>
            <a:pPr indent="-342900" lvl="0" marL="457200" rtl="0" algn="l">
              <a:spcBef>
                <a:spcPts val="0"/>
              </a:spcBef>
              <a:spcAft>
                <a:spcPts val="0"/>
              </a:spcAft>
              <a:buSzPts val="1800"/>
              <a:buChar char="●"/>
            </a:pPr>
            <a:r>
              <a:rPr lang="en"/>
              <a:t>Communication with classmates and instructor</a:t>
            </a:r>
            <a:endParaRPr/>
          </a:p>
          <a:p>
            <a:pPr indent="-317500" lvl="1" marL="914400" rtl="0" algn="l">
              <a:spcBef>
                <a:spcPts val="0"/>
              </a:spcBef>
              <a:spcAft>
                <a:spcPts val="0"/>
              </a:spcAft>
              <a:buSzPts val="1400"/>
              <a:buChar char="○"/>
            </a:pPr>
            <a:r>
              <a:rPr lang="en"/>
              <a:t>Please turn on notifications </a:t>
            </a:r>
            <a:endParaRPr/>
          </a:p>
          <a:p>
            <a:pPr indent="-342900" lvl="0" marL="457200" rtl="0" algn="l">
              <a:spcBef>
                <a:spcPts val="0"/>
              </a:spcBef>
              <a:spcAft>
                <a:spcPts val="0"/>
              </a:spcAft>
              <a:buSzPts val="1800"/>
              <a:buChar char="●"/>
            </a:pPr>
            <a:r>
              <a:rPr lang="en"/>
              <a:t>Expect to work ~3x week on this course</a:t>
            </a:r>
            <a:r>
              <a:rPr lang="en"/>
              <a:t>. </a:t>
            </a:r>
            <a:endParaRPr/>
          </a:p>
        </p:txBody>
      </p:sp>
      <p:pic>
        <p:nvPicPr>
          <p:cNvPr id="111" name="Google Shape;111;p19"/>
          <p:cNvPicPr preferRelativeResize="0"/>
          <p:nvPr/>
        </p:nvPicPr>
        <p:blipFill rotWithShape="1">
          <a:blip r:embed="rId3">
            <a:alphaModFix/>
          </a:blip>
          <a:srcRect b="0" l="0" r="74590" t="0"/>
          <a:stretch/>
        </p:blipFill>
        <p:spPr>
          <a:xfrm>
            <a:off x="381000" y="1446250"/>
            <a:ext cx="1799649" cy="38487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0"/>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Entry Survey</a:t>
            </a:r>
            <a:endParaRPr/>
          </a:p>
        </p:txBody>
      </p:sp>
      <p:sp>
        <p:nvSpPr>
          <p:cNvPr id="117" name="Google Shape;117;p20"/>
          <p:cNvSpPr txBox="1"/>
          <p:nvPr>
            <p:ph idx="1" type="subTitle"/>
          </p:nvPr>
        </p:nvSpPr>
        <p:spPr>
          <a:xfrm>
            <a:off x="2390275" y="1737100"/>
            <a:ext cx="6331500" cy="274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Used to evaluate where the class stands at the beginning and end of </a:t>
            </a:r>
            <a:r>
              <a:rPr lang="en"/>
              <a:t>the course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Anonymous results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Completed on Canvas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