
<file path=[Content_Types].xml><?xml version="1.0" encoding="utf-8"?>
<Types xmlns="http://schemas.openxmlformats.org/package/2006/content-types">
  <Default Extension="gif" ContentType="image/gif"/>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88" r:id="rId2"/>
    <p:sldId id="308" r:id="rId3"/>
    <p:sldId id="257" r:id="rId4"/>
    <p:sldId id="310" r:id="rId5"/>
    <p:sldId id="305" r:id="rId6"/>
    <p:sldId id="309" r:id="rId7"/>
    <p:sldId id="303" r:id="rId8"/>
    <p:sldId id="304" r:id="rId9"/>
    <p:sldId id="276" r:id="rId10"/>
    <p:sldId id="311" r:id="rId11"/>
    <p:sldId id="315" r:id="rId12"/>
    <p:sldId id="312" r:id="rId13"/>
    <p:sldId id="313" r:id="rId14"/>
    <p:sldId id="314" r:id="rId15"/>
    <p:sldId id="316" r:id="rId16"/>
    <p:sldId id="317" r:id="rId17"/>
    <p:sldId id="319" r:id="rId18"/>
    <p:sldId id="320" r:id="rId19"/>
    <p:sldId id="324" r:id="rId20"/>
    <p:sldId id="321" r:id="rId21"/>
    <p:sldId id="322" r:id="rId22"/>
    <p:sldId id="323"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C77CCD7-1278-4755-A08A-5F75F058322E}">
          <p14:sldIdLst>
            <p14:sldId id="288"/>
            <p14:sldId id="308"/>
            <p14:sldId id="257"/>
            <p14:sldId id="310"/>
            <p14:sldId id="305"/>
            <p14:sldId id="309"/>
            <p14:sldId id="303"/>
            <p14:sldId id="304"/>
          </p14:sldIdLst>
        </p14:section>
        <p14:section name="Untitled Section" id="{662515A9-E572-44F6-9F1C-F78306964D40}">
          <p14:sldIdLst>
            <p14:sldId id="276"/>
            <p14:sldId id="311"/>
            <p14:sldId id="315"/>
            <p14:sldId id="312"/>
            <p14:sldId id="313"/>
            <p14:sldId id="314"/>
            <p14:sldId id="316"/>
            <p14:sldId id="317"/>
            <p14:sldId id="319"/>
            <p14:sldId id="320"/>
            <p14:sldId id="324"/>
            <p14:sldId id="321"/>
            <p14:sldId id="322"/>
            <p14:sldId id="32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3" autoAdjust="0"/>
    <p:restoredTop sz="98301" autoAdjust="0"/>
  </p:normalViewPr>
  <p:slideViewPr>
    <p:cSldViewPr snapToGrid="0" snapToObjects="1">
      <p:cViewPr varScale="1">
        <p:scale>
          <a:sx n="114" d="100"/>
          <a:sy n="114" d="100"/>
        </p:scale>
        <p:origin x="1392"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597914-299A-47EE-B4B1-B70A2061564E}" type="datetimeFigureOut">
              <a:rPr lang="en-US" smtClean="0"/>
              <a:t>9/3/2021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1BF5B2-3121-4C59-AD4F-C914688AAE23}" type="slidenum">
              <a:rPr lang="en-US" smtClean="0"/>
              <a:t>‹#›</a:t>
            </a:fld>
            <a:endParaRPr lang="en-US" dirty="0"/>
          </a:p>
        </p:txBody>
      </p:sp>
    </p:spTree>
    <p:extLst>
      <p:ext uri="{BB962C8B-B14F-4D97-AF65-F5344CB8AC3E}">
        <p14:creationId xmlns:p14="http://schemas.microsoft.com/office/powerpoint/2010/main" val="2992579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1BF5B2-3121-4C59-AD4F-C914688AAE23}" type="slidenum">
              <a:rPr lang="en-US" smtClean="0"/>
              <a:t>1</a:t>
            </a:fld>
            <a:endParaRPr lang="en-US" dirty="0"/>
          </a:p>
        </p:txBody>
      </p:sp>
    </p:spTree>
    <p:extLst>
      <p:ext uri="{BB962C8B-B14F-4D97-AF65-F5344CB8AC3E}">
        <p14:creationId xmlns:p14="http://schemas.microsoft.com/office/powerpoint/2010/main" val="9835259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86467" y="923927"/>
            <a:ext cx="6690783" cy="2367491"/>
          </a:xfrm>
        </p:spPr>
        <p:txBody>
          <a:bodyPr/>
          <a:lstStyle>
            <a:lvl1pPr>
              <a:defRPr>
                <a:solidFill>
                  <a:srgbClr val="800080"/>
                </a:solidFill>
                <a:latin typeface="Mistral"/>
                <a:cs typeface="Mistral"/>
              </a:defRPr>
            </a:lvl1pPr>
          </a:lstStyle>
          <a:p>
            <a:r>
              <a:rPr lang="en-US" dirty="0"/>
              <a:t>Click to edit Master title style</a:t>
            </a:r>
          </a:p>
        </p:txBody>
      </p:sp>
      <p:sp>
        <p:nvSpPr>
          <p:cNvPr id="3" name="Subtitle 2"/>
          <p:cNvSpPr>
            <a:spLocks noGrp="1"/>
          </p:cNvSpPr>
          <p:nvPr>
            <p:ph type="subTitle" idx="1"/>
          </p:nvPr>
        </p:nvSpPr>
        <p:spPr>
          <a:xfrm>
            <a:off x="2095499" y="3653371"/>
            <a:ext cx="609176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a:xfrm>
            <a:off x="3706265" y="6356350"/>
            <a:ext cx="2895600" cy="365125"/>
          </a:xfrm>
          <a:prstGeom prst="rect">
            <a:avLst/>
          </a:prstGeom>
        </p:spPr>
        <p:txBody>
          <a:bodyPr/>
          <a:lstStyle>
            <a:lvl1pPr algn="ctr">
              <a:defRPr b="0">
                <a:solidFill>
                  <a:schemeClr val="tx1"/>
                </a:solidFill>
              </a:defRPr>
            </a:lvl1pPr>
          </a:lstStyle>
          <a:p>
            <a:r>
              <a:rPr lang="en-US" dirty="0"/>
              <a:t>FMcNeal@twu.edu</a:t>
            </a:r>
          </a:p>
        </p:txBody>
      </p:sp>
      <p:pic>
        <p:nvPicPr>
          <p:cNvPr id="9" name="Picture 8" descr="reanaebfly.gi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71835" y="5056717"/>
            <a:ext cx="1718693" cy="1917700"/>
          </a:xfrm>
          <a:prstGeom prst="rect">
            <a:avLst/>
          </a:prstGeom>
        </p:spPr>
      </p:pic>
    </p:spTree>
    <p:extLst>
      <p:ext uri="{BB962C8B-B14F-4D97-AF65-F5344CB8AC3E}">
        <p14:creationId xmlns:p14="http://schemas.microsoft.com/office/powerpoint/2010/main" val="65373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58905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41" y="82495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0167" y="824954"/>
            <a:ext cx="5852574"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79800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96436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8417" y="4406900"/>
            <a:ext cx="7616296"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878417" y="2906713"/>
            <a:ext cx="761629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003825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00667" y="1991780"/>
            <a:ext cx="3653365" cy="44518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54033" y="1991780"/>
            <a:ext cx="3932767" cy="445188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74379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00667" y="1999703"/>
            <a:ext cx="3799416" cy="63976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11250" y="2725190"/>
            <a:ext cx="3767125" cy="394070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900083" y="2000765"/>
            <a:ext cx="3786717" cy="63976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900083" y="2725191"/>
            <a:ext cx="3807883" cy="394070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3746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70745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53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3061" y="81280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1374" y="81280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63061" y="197485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5052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2110" y="511809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152110" y="93026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152110" y="568482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29379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pic>
        <p:nvPicPr>
          <p:cNvPr id="10" name="Picture 9" descr="wampum_trimmed.gif"/>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1753" y="-44508"/>
            <a:ext cx="9271000" cy="838201"/>
          </a:xfrm>
          <a:prstGeom prst="rect">
            <a:avLst/>
          </a:prstGeom>
        </p:spPr>
      </p:pic>
      <p:sp useBgFill="1">
        <p:nvSpPr>
          <p:cNvPr id="2" name="Title Placeholder 1"/>
          <p:cNvSpPr>
            <a:spLocks noGrp="1"/>
          </p:cNvSpPr>
          <p:nvPr>
            <p:ph type="title"/>
          </p:nvPr>
        </p:nvSpPr>
        <p:spPr>
          <a:xfrm>
            <a:off x="1100668" y="835537"/>
            <a:ext cx="7586132" cy="1143000"/>
          </a:xfrm>
          <a:prstGeom prst="rect">
            <a:avLst/>
          </a:prstGeom>
        </p:spPr>
        <p:txBody>
          <a:bodyPr vert="horz" lIns="91440" tIns="45720" rIns="91440" bIns="45720" rtlCol="0" anchor="ctr">
            <a:normAutofit/>
          </a:bodyPr>
          <a:lstStyle/>
          <a:p>
            <a:r>
              <a:rPr lang="en-US" dirty="0"/>
              <a:t>Click to edit Master title style</a:t>
            </a:r>
          </a:p>
        </p:txBody>
      </p:sp>
      <p:sp useBgFill="1">
        <p:nvSpPr>
          <p:cNvPr id="3" name="Text Placeholder 2"/>
          <p:cNvSpPr>
            <a:spLocks noGrp="1"/>
          </p:cNvSpPr>
          <p:nvPr>
            <p:ph type="body" idx="1"/>
          </p:nvPr>
        </p:nvSpPr>
        <p:spPr>
          <a:xfrm>
            <a:off x="1100668" y="2063750"/>
            <a:ext cx="7586132" cy="45508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1" name="Picture 10" descr="vertical_kente_stripe.gif"/>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 y="0"/>
            <a:ext cx="838200" cy="6858000"/>
          </a:xfrm>
          <a:prstGeom prst="rect">
            <a:avLst/>
          </a:prstGeom>
        </p:spPr>
      </p:pic>
    </p:spTree>
    <p:extLst>
      <p:ext uri="{BB962C8B-B14F-4D97-AF65-F5344CB8AC3E}">
        <p14:creationId xmlns:p14="http://schemas.microsoft.com/office/powerpoint/2010/main" val="2006258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800080"/>
          </a:solidFill>
          <a:latin typeface="Mistral"/>
          <a:ea typeface="+mj-ea"/>
          <a:cs typeface="Mistr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CSMFQ1lTzog" TargetMode="External"/><Relationship Id="rId2" Type="http://schemas.openxmlformats.org/officeDocument/2006/relationships/hyperlink" Target="https://www.youtube.com/watch?v=b2lwAd0qrWo"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7IGNlROtf78" TargetMode="External"/><Relationship Id="rId2" Type="http://schemas.openxmlformats.org/officeDocument/2006/relationships/hyperlink" Target="https://www.youtube.com/watch?v=NDYCPUXFemI"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youtube.com/watch?v=92AmGY8P2po" TargetMode="Externa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L0L5fciA6AU"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blackpast.org/bibliography/race-riot-chicago-red-summer-1919" TargetMode="External"/><Relationship Id="rId2" Type="http://schemas.openxmlformats.org/officeDocument/2006/relationships/image" Target="../media/image7.png"/><Relationship Id="rId1" Type="http://schemas.openxmlformats.org/officeDocument/2006/relationships/slideLayout" Target="../slideLayouts/slideLayout4.xml"/><Relationship Id="rId4" Type="http://schemas.openxmlformats.org/officeDocument/2006/relationships/hyperlink" Target="https://www.blackpast.org/entries-categories/mob-violenc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PNgpM9TVal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2507" y="923928"/>
            <a:ext cx="8021369" cy="3296183"/>
          </a:xfrm>
        </p:spPr>
        <p:txBody>
          <a:bodyPr>
            <a:normAutofit/>
          </a:bodyPr>
          <a:lstStyle/>
          <a:p>
            <a:r>
              <a:rPr lang="en-US" sz="4000" b="1" dirty="0">
                <a:latin typeface="Algerian" panose="04020705040A02060702" pitchFamily="82" charset="0"/>
              </a:rPr>
              <a:t>Resistance, Reform, and Renewal</a:t>
            </a:r>
            <a:br>
              <a:rPr lang="en-US" sz="4000" b="1" dirty="0">
                <a:latin typeface="Algerian" panose="04020705040A02060702" pitchFamily="82" charset="0"/>
              </a:rPr>
            </a:br>
            <a:r>
              <a:rPr lang="en-US" sz="4000" b="1" dirty="0">
                <a:latin typeface="Algerian" panose="04020705040A02060702" pitchFamily="82" charset="0"/>
              </a:rPr>
              <a:t>Intro to AfriCana Studies</a:t>
            </a:r>
            <a:br>
              <a:rPr lang="en-US" sz="4000" b="1" dirty="0">
                <a:latin typeface="Algerian" panose="04020705040A02060702" pitchFamily="82" charset="0"/>
              </a:rPr>
            </a:br>
            <a:endParaRPr lang="en-US" sz="4000" b="1" dirty="0">
              <a:latin typeface="Algerian" panose="04020705040A02060702" pitchFamily="82" charset="0"/>
            </a:endParaRPr>
          </a:p>
        </p:txBody>
      </p:sp>
      <p:sp>
        <p:nvSpPr>
          <p:cNvPr id="4" name="TextBox 3"/>
          <p:cNvSpPr txBox="1"/>
          <p:nvPr/>
        </p:nvSpPr>
        <p:spPr>
          <a:xfrm>
            <a:off x="1976845" y="5712264"/>
            <a:ext cx="5383621" cy="954107"/>
          </a:xfrm>
          <a:prstGeom prst="rect">
            <a:avLst/>
          </a:prstGeom>
          <a:noFill/>
        </p:spPr>
        <p:txBody>
          <a:bodyPr wrap="square" rtlCol="0">
            <a:spAutoFit/>
          </a:bodyPr>
          <a:lstStyle/>
          <a:p>
            <a:pPr algn="ctr"/>
            <a:endParaRPr lang="en-US" sz="2800" dirty="0">
              <a:solidFill>
                <a:schemeClr val="tx1">
                  <a:lumMod val="50000"/>
                  <a:lumOff val="50000"/>
                </a:schemeClr>
              </a:solidFill>
              <a:latin typeface="Algerian" panose="04020705040A02060702" pitchFamily="82" charset="0"/>
              <a:cs typeface="Mistral"/>
            </a:endParaRPr>
          </a:p>
          <a:p>
            <a:pPr algn="ctr"/>
            <a:r>
              <a:rPr lang="en-US" sz="2800" dirty="0">
                <a:solidFill>
                  <a:schemeClr val="tx1">
                    <a:lumMod val="50000"/>
                    <a:lumOff val="50000"/>
                  </a:schemeClr>
                </a:solidFill>
                <a:latin typeface="Algerian" panose="04020705040A02060702" pitchFamily="82" charset="0"/>
                <a:cs typeface="Mistral"/>
              </a:rPr>
              <a:t>Dr. Reanae McNeal</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5714" y="3234484"/>
            <a:ext cx="2925252" cy="2925252"/>
          </a:xfrm>
          <a:prstGeom prst="rect">
            <a:avLst/>
          </a:prstGeom>
        </p:spPr>
      </p:pic>
    </p:spTree>
    <p:extLst>
      <p:ext uri="{BB962C8B-B14F-4D97-AF65-F5344CB8AC3E}">
        <p14:creationId xmlns:p14="http://schemas.microsoft.com/office/powerpoint/2010/main" val="2359546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816535"/>
            <a:ext cx="8267700" cy="1570202"/>
          </a:xfrm>
        </p:spPr>
        <p:txBody>
          <a:bodyPr>
            <a:noAutofit/>
          </a:bodyPr>
          <a:lstStyle/>
          <a:p>
            <a:r>
              <a:rPr lang="en-US" sz="4000" b="1" dirty="0">
                <a:latin typeface="Algerian" panose="04020705040A02060702" pitchFamily="82" charset="0"/>
              </a:rPr>
              <a:t>ReNEWal</a:t>
            </a:r>
          </a:p>
        </p:txBody>
      </p:sp>
      <p:sp>
        <p:nvSpPr>
          <p:cNvPr id="4" name="TextBox 3"/>
          <p:cNvSpPr txBox="1"/>
          <p:nvPr/>
        </p:nvSpPr>
        <p:spPr>
          <a:xfrm>
            <a:off x="1140823" y="2072640"/>
            <a:ext cx="7733212" cy="5847755"/>
          </a:xfrm>
          <a:prstGeom prst="rect">
            <a:avLst/>
          </a:prstGeom>
          <a:noFill/>
        </p:spPr>
        <p:txBody>
          <a:bodyPr wrap="square" rtlCol="0">
            <a:spAutoFit/>
          </a:bodyPr>
          <a:lstStyle/>
          <a:p>
            <a:r>
              <a:rPr lang="en-US" sz="2800" dirty="0">
                <a:latin typeface="Aharoni" panose="02010803020104030203" pitchFamily="2" charset="-79"/>
                <a:cs typeface="Aharoni" panose="02010803020104030203" pitchFamily="2" charset="-79"/>
              </a:rPr>
              <a:t>The renewal of communities came through the affirmation of bonds of family, community, and humanity. </a:t>
            </a:r>
            <a:r>
              <a:rPr lang="en-US" sz="2800" b="1" dirty="0">
                <a:latin typeface="Aharoni" panose="02010803020104030203" pitchFamily="2" charset="-79"/>
                <a:cs typeface="Aharoni" panose="02010803020104030203" pitchFamily="2" charset="-79"/>
              </a:rPr>
              <a:t>It refers to the efforts by a group (such as fostering institutions to provide goods and services) to ensure its own survival and sustainability. The church was the most important institution in this process.</a:t>
            </a:r>
          </a:p>
          <a:p>
            <a:endParaRPr lang="en-US" sz="2800" b="1" dirty="0">
              <a:latin typeface="Aharoni" panose="02010803020104030203" pitchFamily="2" charset="-79"/>
              <a:cs typeface="Aharoni" panose="02010803020104030203" pitchFamily="2" charset="-79"/>
            </a:endParaRPr>
          </a:p>
          <a:p>
            <a:r>
              <a:rPr lang="en-US" sz="2800" b="1" dirty="0">
                <a:latin typeface="Aharoni" panose="02010803020104030203" pitchFamily="2" charset="-79"/>
                <a:cs typeface="Aharoni" panose="02010803020104030203" pitchFamily="2" charset="-79"/>
              </a:rPr>
              <a:t>First Institutions built after physical freedom: Church and School</a:t>
            </a:r>
          </a:p>
          <a:p>
            <a:endParaRPr lang="en-US" sz="2800" dirty="0">
              <a:latin typeface="Aharoni" panose="02010803020104030203" pitchFamily="2" charset="-79"/>
              <a:cs typeface="Aharoni" panose="02010803020104030203" pitchFamily="2" charset="-79"/>
            </a:endParaRPr>
          </a:p>
          <a:p>
            <a:endParaRPr lang="en-US" sz="2000" dirty="0">
              <a:latin typeface="Aharoni" panose="02010803020104030203" pitchFamily="2" charset="-79"/>
              <a:cs typeface="Aharoni" panose="02010803020104030203" pitchFamily="2" charset="-79"/>
            </a:endParaRPr>
          </a:p>
          <a:p>
            <a:endParaRPr lang="en-US" dirty="0"/>
          </a:p>
        </p:txBody>
      </p:sp>
    </p:spTree>
    <p:extLst>
      <p:ext uri="{BB962C8B-B14F-4D97-AF65-F5344CB8AC3E}">
        <p14:creationId xmlns:p14="http://schemas.microsoft.com/office/powerpoint/2010/main" val="3590743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816535"/>
            <a:ext cx="8267700" cy="1570202"/>
          </a:xfrm>
        </p:spPr>
        <p:txBody>
          <a:bodyPr>
            <a:noAutofit/>
          </a:bodyPr>
          <a:lstStyle/>
          <a:p>
            <a:r>
              <a:rPr lang="en-US" sz="4000" b="1" dirty="0">
                <a:latin typeface="Algerian" panose="04020705040A02060702" pitchFamily="82" charset="0"/>
              </a:rPr>
              <a:t>Three Paradigms underlie Black Freedom movement</a:t>
            </a:r>
          </a:p>
        </p:txBody>
      </p:sp>
      <p:sp>
        <p:nvSpPr>
          <p:cNvPr id="4" name="TextBox 3"/>
          <p:cNvSpPr txBox="1"/>
          <p:nvPr/>
        </p:nvSpPr>
        <p:spPr>
          <a:xfrm>
            <a:off x="1140823" y="2072640"/>
            <a:ext cx="8255726" cy="4893647"/>
          </a:xfrm>
          <a:prstGeom prst="rect">
            <a:avLst/>
          </a:prstGeom>
          <a:noFill/>
        </p:spPr>
        <p:txBody>
          <a:bodyPr wrap="square" rtlCol="0">
            <a:spAutoFit/>
          </a:bodyPr>
          <a:lstStyle/>
          <a:p>
            <a:endParaRPr lang="en-US" sz="2800" b="1" dirty="0">
              <a:latin typeface="Aharoni" panose="02010803020104030203" pitchFamily="2" charset="-79"/>
              <a:cs typeface="Aharoni" panose="02010803020104030203" pitchFamily="2" charset="-79"/>
            </a:endParaRPr>
          </a:p>
          <a:p>
            <a:r>
              <a:rPr lang="en-US" sz="2800" b="1" u="sng" dirty="0">
                <a:latin typeface="Aharoni" panose="02010803020104030203" pitchFamily="2" charset="-79"/>
                <a:cs typeface="Aharoni" panose="02010803020104030203" pitchFamily="2" charset="-79"/>
              </a:rPr>
              <a:t>These three paradigms are important to know:</a:t>
            </a:r>
          </a:p>
          <a:p>
            <a:endParaRPr lang="en-US" sz="3200" b="1" dirty="0">
              <a:latin typeface="Aharoni" panose="02010803020104030203" pitchFamily="2" charset="-79"/>
              <a:cs typeface="Aharoni" panose="02010803020104030203" pitchFamily="2" charset="-79"/>
            </a:endParaRPr>
          </a:p>
          <a:p>
            <a:r>
              <a:rPr lang="en-US" sz="3200" b="1" dirty="0" err="1">
                <a:latin typeface="Aharoni" panose="02010803020104030203" pitchFamily="2" charset="-79"/>
                <a:cs typeface="Aharoni" panose="02010803020104030203" pitchFamily="2" charset="-79"/>
              </a:rPr>
              <a:t>Integrationism</a:t>
            </a:r>
            <a:endParaRPr lang="en-US" sz="3200" b="1" dirty="0">
              <a:latin typeface="Aharoni" panose="02010803020104030203" pitchFamily="2" charset="-79"/>
              <a:cs typeface="Aharoni" panose="02010803020104030203" pitchFamily="2" charset="-79"/>
            </a:endParaRPr>
          </a:p>
          <a:p>
            <a:r>
              <a:rPr lang="en-US" sz="3200" b="1" dirty="0">
                <a:latin typeface="Aharoni" panose="02010803020104030203" pitchFamily="2" charset="-79"/>
                <a:cs typeface="Aharoni" panose="02010803020104030203" pitchFamily="2" charset="-79"/>
              </a:rPr>
              <a:t>Black Nationalism</a:t>
            </a:r>
          </a:p>
          <a:p>
            <a:r>
              <a:rPr lang="en-US" sz="3200" b="1" dirty="0">
                <a:latin typeface="Aharoni" panose="02010803020104030203" pitchFamily="2" charset="-79"/>
                <a:cs typeface="Aharoni" panose="02010803020104030203" pitchFamily="2" charset="-79"/>
              </a:rPr>
              <a:t>Transformation</a:t>
            </a:r>
          </a:p>
          <a:p>
            <a:endParaRPr lang="en-US" sz="3200" b="1" dirty="0">
              <a:latin typeface="Aharoni" panose="02010803020104030203" pitchFamily="2" charset="-79"/>
              <a:cs typeface="Aharoni" panose="02010803020104030203" pitchFamily="2" charset="-79"/>
            </a:endParaRPr>
          </a:p>
          <a:p>
            <a:r>
              <a:rPr lang="en-US" sz="3200" b="1" dirty="0">
                <a:latin typeface="Aharoni" panose="02010803020104030203" pitchFamily="2" charset="-79"/>
                <a:cs typeface="Aharoni" panose="02010803020104030203" pitchFamily="2" charset="-79"/>
              </a:rPr>
              <a:t>* Often Overlapped</a:t>
            </a:r>
          </a:p>
          <a:p>
            <a:endParaRPr lang="en-US" sz="3200" b="1" dirty="0">
              <a:latin typeface="Aharoni" panose="02010803020104030203" pitchFamily="2" charset="-79"/>
              <a:cs typeface="Aharoni" panose="02010803020104030203" pitchFamily="2" charset="-79"/>
            </a:endParaRPr>
          </a:p>
          <a:p>
            <a:endParaRPr lang="en-US" sz="3200" b="1" dirty="0"/>
          </a:p>
        </p:txBody>
      </p:sp>
    </p:spTree>
    <p:extLst>
      <p:ext uri="{BB962C8B-B14F-4D97-AF65-F5344CB8AC3E}">
        <p14:creationId xmlns:p14="http://schemas.microsoft.com/office/powerpoint/2010/main" val="1746659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816535"/>
            <a:ext cx="8267700" cy="1570202"/>
          </a:xfrm>
        </p:spPr>
        <p:txBody>
          <a:bodyPr>
            <a:noAutofit/>
          </a:bodyPr>
          <a:lstStyle/>
          <a:p>
            <a:r>
              <a:rPr lang="en-US" sz="4000" b="1" dirty="0">
                <a:latin typeface="Algerian" panose="04020705040A02060702" pitchFamily="82" charset="0"/>
              </a:rPr>
              <a:t>Integrationism</a:t>
            </a:r>
          </a:p>
        </p:txBody>
      </p:sp>
      <p:sp>
        <p:nvSpPr>
          <p:cNvPr id="4" name="TextBox 3"/>
          <p:cNvSpPr txBox="1"/>
          <p:nvPr/>
        </p:nvSpPr>
        <p:spPr>
          <a:xfrm>
            <a:off x="876300" y="1872344"/>
            <a:ext cx="8267700" cy="4985980"/>
          </a:xfrm>
          <a:prstGeom prst="rect">
            <a:avLst/>
          </a:prstGeom>
          <a:noFill/>
        </p:spPr>
        <p:txBody>
          <a:bodyPr wrap="square" rtlCol="0">
            <a:spAutoFit/>
          </a:bodyPr>
          <a:lstStyle/>
          <a:p>
            <a:r>
              <a:rPr lang="en-US" sz="2000" dirty="0">
                <a:latin typeface="Aharoni" panose="02010803020104030203" pitchFamily="2" charset="-79"/>
                <a:cs typeface="Aharoni" panose="02010803020104030203" pitchFamily="2" charset="-79"/>
              </a:rPr>
              <a:t>A term that originated from free African American Communities:</a:t>
            </a:r>
          </a:p>
          <a:p>
            <a:endParaRPr lang="en-US" sz="2000" dirty="0">
              <a:latin typeface="Aharoni" panose="02010803020104030203" pitchFamily="2" charset="-79"/>
              <a:cs typeface="Aharoni" panose="02010803020104030203" pitchFamily="2" charset="-79"/>
            </a:endParaRPr>
          </a:p>
          <a:p>
            <a:pPr marL="457200" indent="-457200">
              <a:buFont typeface="Arial" panose="020B0604020202020204" pitchFamily="34" charset="0"/>
              <a:buChar char="•"/>
            </a:pPr>
            <a:r>
              <a:rPr lang="en-US" sz="2000" dirty="0">
                <a:latin typeface="Aharoni" panose="02010803020104030203" pitchFamily="2" charset="-79"/>
                <a:cs typeface="Aharoni" panose="02010803020104030203" pitchFamily="2" charset="-79"/>
              </a:rPr>
              <a:t>Full participation in society: African Americans in every profession, full participation in political and legal institutions, etc..</a:t>
            </a:r>
          </a:p>
          <a:p>
            <a:pPr marL="457200" indent="-457200">
              <a:buFont typeface="Arial" panose="020B0604020202020204" pitchFamily="34" charset="0"/>
              <a:buChar char="•"/>
            </a:pPr>
            <a:r>
              <a:rPr lang="en-US" sz="2000" dirty="0">
                <a:latin typeface="Aharoni" panose="02010803020104030203" pitchFamily="2" charset="-79"/>
                <a:cs typeface="Aharoni" panose="02010803020104030203" pitchFamily="2" charset="-79"/>
              </a:rPr>
              <a:t>Advance so color doesn’t matter, only hard work/intellect/ambition</a:t>
            </a:r>
          </a:p>
          <a:p>
            <a:pPr marL="457200" indent="-457200">
              <a:buFont typeface="Arial" panose="020B0604020202020204" pitchFamily="34" charset="0"/>
              <a:buChar char="•"/>
            </a:pPr>
            <a:r>
              <a:rPr lang="en-US" sz="2000" dirty="0">
                <a:latin typeface="Aharoni" panose="02010803020104030203" pitchFamily="2" charset="-79"/>
                <a:cs typeface="Aharoni" panose="02010803020104030203" pitchFamily="2" charset="-79"/>
              </a:rPr>
              <a:t>Individual achievement, hard work determines chances</a:t>
            </a:r>
          </a:p>
          <a:p>
            <a:pPr marL="457200" indent="-457200">
              <a:buFont typeface="Arial" panose="020B0604020202020204" pitchFamily="34" charset="0"/>
              <a:buChar char="•"/>
            </a:pPr>
            <a:r>
              <a:rPr lang="en-US" sz="2000" dirty="0">
                <a:latin typeface="Aharoni" panose="02010803020104030203" pitchFamily="2" charset="-79"/>
                <a:cs typeface="Aharoni" panose="02010803020104030203" pitchFamily="2" charset="-79"/>
              </a:rPr>
              <a:t>Assumption anything with the nation-state (U.S.) could be made right through integration</a:t>
            </a:r>
          </a:p>
          <a:p>
            <a:pPr marL="457200" indent="-457200">
              <a:buFont typeface="Arial" panose="020B0604020202020204" pitchFamily="34" charset="0"/>
              <a:buChar char="•"/>
            </a:pPr>
            <a:endParaRPr lang="en-US" sz="2000" dirty="0">
              <a:latin typeface="Aharoni" panose="02010803020104030203" pitchFamily="2" charset="-79"/>
              <a:cs typeface="Aharoni" panose="02010803020104030203" pitchFamily="2" charset="-79"/>
            </a:endParaRPr>
          </a:p>
          <a:p>
            <a:r>
              <a:rPr lang="en-US" sz="2000" b="1" dirty="0">
                <a:latin typeface="Aharoni" panose="02010803020104030203" pitchFamily="2" charset="-79"/>
                <a:cs typeface="Aharoni" panose="02010803020104030203" pitchFamily="2" charset="-79"/>
              </a:rPr>
              <a:t>Example: Martin Luther King Jr.’s philosophy</a:t>
            </a:r>
          </a:p>
          <a:p>
            <a:r>
              <a:rPr lang="en-US" sz="2000" b="1" dirty="0">
                <a:latin typeface="Aharoni" panose="02010803020104030203" pitchFamily="2" charset="-79"/>
                <a:cs typeface="Aharoni" panose="02010803020104030203" pitchFamily="2" charset="-79"/>
              </a:rPr>
              <a:t> </a:t>
            </a:r>
          </a:p>
          <a:p>
            <a:r>
              <a:rPr lang="en-US" sz="2000" b="1" dirty="0">
                <a:latin typeface="Aharoni" panose="02010803020104030203" pitchFamily="2" charset="-79"/>
                <a:cs typeface="Aharoni" panose="02010803020104030203" pitchFamily="2" charset="-79"/>
              </a:rPr>
              <a:t>* Had to work through African American organizations often to advance integrationism due to racism.</a:t>
            </a:r>
          </a:p>
          <a:p>
            <a:endParaRPr lang="en-US" dirty="0"/>
          </a:p>
        </p:txBody>
      </p:sp>
    </p:spTree>
    <p:extLst>
      <p:ext uri="{BB962C8B-B14F-4D97-AF65-F5344CB8AC3E}">
        <p14:creationId xmlns:p14="http://schemas.microsoft.com/office/powerpoint/2010/main" val="3325637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816535"/>
            <a:ext cx="8267700" cy="1570202"/>
          </a:xfrm>
        </p:spPr>
        <p:txBody>
          <a:bodyPr>
            <a:noAutofit/>
          </a:bodyPr>
          <a:lstStyle/>
          <a:p>
            <a:r>
              <a:rPr lang="en-US" sz="4000" b="1" dirty="0">
                <a:latin typeface="Algerian" panose="04020705040A02060702" pitchFamily="82" charset="0"/>
              </a:rPr>
              <a:t>Black Nationalism</a:t>
            </a:r>
          </a:p>
        </p:txBody>
      </p:sp>
      <p:sp>
        <p:nvSpPr>
          <p:cNvPr id="4" name="TextBox 3"/>
          <p:cNvSpPr txBox="1"/>
          <p:nvPr/>
        </p:nvSpPr>
        <p:spPr>
          <a:xfrm>
            <a:off x="1140823" y="2072640"/>
            <a:ext cx="7733212" cy="4247317"/>
          </a:xfrm>
          <a:prstGeom prst="rect">
            <a:avLst/>
          </a:prstGeom>
          <a:noFill/>
        </p:spPr>
        <p:txBody>
          <a:bodyPr wrap="square" rtlCol="0">
            <a:spAutoFit/>
          </a:bodyPr>
          <a:lstStyle/>
          <a:p>
            <a:r>
              <a:rPr lang="en-US" sz="2400" b="1" dirty="0">
                <a:latin typeface="Aharoni" panose="02010803020104030203" pitchFamily="2" charset="-79"/>
                <a:cs typeface="Aharoni" panose="02010803020104030203" pitchFamily="2" charset="-79"/>
              </a:rPr>
              <a:t>Built on no-nonsense set of assumptions about the permanence of white supremacy:</a:t>
            </a:r>
          </a:p>
          <a:p>
            <a:endParaRPr lang="en-US" sz="2400" dirty="0">
              <a:latin typeface="Aharoni" panose="02010803020104030203" pitchFamily="2" charset="-79"/>
              <a:cs typeface="Aharoni" panose="02010803020104030203" pitchFamily="2" charset="-79"/>
            </a:endParaRPr>
          </a:p>
          <a:p>
            <a:pPr marL="285750" indent="-285750">
              <a:buFont typeface="Arial" panose="020B0604020202020204" pitchFamily="34" charset="0"/>
              <a:buChar char="•"/>
            </a:pPr>
            <a:r>
              <a:rPr lang="en-US" sz="2000" b="1" dirty="0"/>
              <a:t>African Americans have to build their own institutions: Economic and Social to provide goods and services to other Blacks.</a:t>
            </a:r>
          </a:p>
          <a:p>
            <a:pPr marL="285750" indent="-285750">
              <a:buFont typeface="Arial" panose="020B0604020202020204" pitchFamily="34" charset="0"/>
              <a:buChar char="•"/>
            </a:pPr>
            <a:r>
              <a:rPr lang="en-US" sz="2000" b="1" dirty="0"/>
              <a:t>Hire other African Americans to create a Black consumer market</a:t>
            </a:r>
          </a:p>
          <a:p>
            <a:pPr marL="285750" indent="-285750">
              <a:buFont typeface="Arial" panose="020B0604020202020204" pitchFamily="34" charset="0"/>
              <a:buChar char="•"/>
            </a:pPr>
            <a:r>
              <a:rPr lang="en-US" sz="2000" b="1" dirty="0"/>
              <a:t>Establish own geo-political space: a territory, a group or state, or resettlement to another country or continent (Example: back to Africa movements)</a:t>
            </a:r>
          </a:p>
          <a:p>
            <a:pPr marL="285750" indent="-285750">
              <a:buFont typeface="Arial" panose="020B0604020202020204" pitchFamily="34" charset="0"/>
              <a:buChar char="•"/>
            </a:pPr>
            <a:r>
              <a:rPr lang="en-US" sz="2000" b="1" dirty="0"/>
              <a:t>Seen themselves as Accidental Americans or Africans in exile</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b="1" dirty="0"/>
              <a:t>* See Black Nationalism in Black Power movement</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941136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816535"/>
            <a:ext cx="8267700" cy="1570202"/>
          </a:xfrm>
        </p:spPr>
        <p:txBody>
          <a:bodyPr>
            <a:noAutofit/>
          </a:bodyPr>
          <a:lstStyle/>
          <a:p>
            <a:r>
              <a:rPr lang="en-US" sz="4000" b="1" dirty="0">
                <a:latin typeface="Algerian" panose="04020705040A02060702" pitchFamily="82" charset="0"/>
              </a:rPr>
              <a:t>Transformation</a:t>
            </a:r>
          </a:p>
        </p:txBody>
      </p:sp>
      <p:sp>
        <p:nvSpPr>
          <p:cNvPr id="4" name="TextBox 3"/>
          <p:cNvSpPr txBox="1"/>
          <p:nvPr/>
        </p:nvSpPr>
        <p:spPr>
          <a:xfrm>
            <a:off x="1140823" y="2072640"/>
            <a:ext cx="7733212" cy="4647426"/>
          </a:xfrm>
          <a:prstGeom prst="rect">
            <a:avLst/>
          </a:prstGeom>
          <a:noFill/>
        </p:spPr>
        <p:txBody>
          <a:bodyPr wrap="square" rtlCol="0">
            <a:spAutoFit/>
          </a:bodyPr>
          <a:lstStyle/>
          <a:p>
            <a:r>
              <a:rPr lang="en-US" sz="2400" b="1" dirty="0">
                <a:latin typeface="Aharoni" panose="02010803020104030203" pitchFamily="2" charset="-79"/>
                <a:cs typeface="Aharoni" panose="02010803020104030203" pitchFamily="2" charset="-79"/>
              </a:rPr>
              <a:t>Developed in the consciousness of the Black working class due to growing labor struggles in the united states:</a:t>
            </a:r>
          </a:p>
          <a:p>
            <a:endParaRPr lang="en-US" sz="2400" b="1" dirty="0">
              <a:latin typeface="Aharoni" panose="02010803020104030203" pitchFamily="2" charset="-79"/>
              <a:cs typeface="Aharoni" panose="02010803020104030203" pitchFamily="2" charset="-79"/>
            </a:endParaRP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Didn’t accept the structure of the United States nor called for a separate Black society.</a:t>
            </a: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Instead advocated for radical transformation (redistribution of resources)</a:t>
            </a: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Challenged inequality of economic structure</a:t>
            </a: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Dismantle all forms of class and social privilege</a:t>
            </a: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Socialism and Communism</a:t>
            </a: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Example: Black Panther Organization: Marxist Analysis of Capitalism</a:t>
            </a:r>
            <a:endParaRPr lang="en-US" sz="2000" dirty="0">
              <a:latin typeface="Aharoni" panose="02010803020104030203" pitchFamily="2" charset="-79"/>
              <a:cs typeface="Aharoni" panose="02010803020104030203" pitchFamily="2" charset="-79"/>
            </a:endParaRPr>
          </a:p>
          <a:p>
            <a:pPr marL="285750" indent="-285750">
              <a:buFont typeface="Arial" panose="020B0604020202020204" pitchFamily="34" charset="0"/>
              <a:buChar char="•"/>
            </a:pPr>
            <a:r>
              <a:rPr lang="en-US" sz="2000" b="1" dirty="0"/>
              <a:t>*Experienced racism from white workers</a:t>
            </a:r>
          </a:p>
        </p:txBody>
      </p:sp>
    </p:spTree>
    <p:extLst>
      <p:ext uri="{BB962C8B-B14F-4D97-AF65-F5344CB8AC3E}">
        <p14:creationId xmlns:p14="http://schemas.microsoft.com/office/powerpoint/2010/main" val="3545512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816535"/>
            <a:ext cx="8267700" cy="1570202"/>
          </a:xfrm>
        </p:spPr>
        <p:txBody>
          <a:bodyPr>
            <a:noAutofit/>
          </a:bodyPr>
          <a:lstStyle/>
          <a:p>
            <a:r>
              <a:rPr lang="en-US" sz="4000" b="1" dirty="0">
                <a:latin typeface="Algerian" panose="04020705040A02060702" pitchFamily="82" charset="0"/>
              </a:rPr>
              <a:t>Black Feminism</a:t>
            </a:r>
          </a:p>
        </p:txBody>
      </p:sp>
      <p:sp>
        <p:nvSpPr>
          <p:cNvPr id="4" name="TextBox 3"/>
          <p:cNvSpPr txBox="1"/>
          <p:nvPr/>
        </p:nvSpPr>
        <p:spPr>
          <a:xfrm>
            <a:off x="1140823" y="2072640"/>
            <a:ext cx="7733212" cy="4524315"/>
          </a:xfrm>
          <a:prstGeom prst="rect">
            <a:avLst/>
          </a:prstGeom>
          <a:noFill/>
        </p:spPr>
        <p:txBody>
          <a:bodyPr wrap="square" rtlCol="0">
            <a:spAutoFit/>
          </a:bodyPr>
          <a:lstStyle/>
          <a:p>
            <a:r>
              <a:rPr lang="en-US" sz="2400" b="1" dirty="0">
                <a:latin typeface="Times New Roman" panose="02020603050405020304" pitchFamily="18" charset="0"/>
                <a:cs typeface="Times New Roman" panose="02020603050405020304" pitchFamily="18" charset="0"/>
              </a:rPr>
              <a:t>African American women’s vantage point:</a:t>
            </a:r>
          </a:p>
          <a:p>
            <a:endParaRPr lang="en-US" sz="24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Race, gender, and class analysis</a:t>
            </a:r>
          </a:p>
          <a:p>
            <a:pPr marL="342900" indent="-3429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Unique positioning: roles different than white women</a:t>
            </a:r>
          </a:p>
          <a:p>
            <a:pPr marL="342900" indent="-342900">
              <a:buFont typeface="Arial" panose="020B0604020202020204" pitchFamily="34" charset="0"/>
              <a:buChar char="•"/>
            </a:pPr>
            <a:endParaRPr lang="en-US" sz="24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(slavery worked just like the men, worked inside and outside the home in reconstruction</a:t>
            </a:r>
          </a:p>
          <a:p>
            <a:pPr marL="342900" indent="-342900">
              <a:buFont typeface="Arial" panose="020B0604020202020204" pitchFamily="34" charset="0"/>
              <a:buChar char="•"/>
            </a:pPr>
            <a:endParaRPr lang="en-US" sz="24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Challenges patriarchal formulations of freedom</a:t>
            </a:r>
          </a:p>
          <a:p>
            <a:pPr marL="342900" indent="-342900">
              <a:buFont typeface="Arial" panose="020B0604020202020204" pitchFamily="34" charset="0"/>
              <a:buChar char="•"/>
            </a:pPr>
            <a:endParaRPr lang="en-US" sz="24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dirty="0">
                <a:latin typeface="Times New Roman" panose="02020603050405020304" pitchFamily="18" charset="0"/>
                <a:cs typeface="Times New Roman" panose="02020603050405020304" pitchFamily="18" charset="0"/>
              </a:rPr>
              <a:t>Critically engaged dominant narratives from multiple angles</a:t>
            </a:r>
          </a:p>
        </p:txBody>
      </p:sp>
    </p:spTree>
    <p:extLst>
      <p:ext uri="{BB962C8B-B14F-4D97-AF65-F5344CB8AC3E}">
        <p14:creationId xmlns:p14="http://schemas.microsoft.com/office/powerpoint/2010/main" val="41247903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299" y="816535"/>
            <a:ext cx="8189323" cy="1778618"/>
          </a:xfrm>
        </p:spPr>
        <p:txBody>
          <a:bodyPr>
            <a:noAutofit/>
          </a:bodyPr>
          <a:lstStyle/>
          <a:p>
            <a:br>
              <a:rPr lang="en-US" sz="3600" b="1" dirty="0">
                <a:latin typeface="Algerian" panose="04020705040A02060702" pitchFamily="82" charset="0"/>
              </a:rPr>
            </a:br>
            <a:br>
              <a:rPr lang="en-US" sz="3600" b="1" dirty="0">
                <a:latin typeface="Algerian" panose="04020705040A02060702" pitchFamily="82" charset="0"/>
              </a:rPr>
            </a:br>
            <a:br>
              <a:rPr lang="en-US" sz="3600" b="1" dirty="0">
                <a:latin typeface="Algerian" panose="04020705040A02060702" pitchFamily="82" charset="0"/>
              </a:rPr>
            </a:br>
            <a:r>
              <a:rPr lang="en-US" sz="3600" b="1" dirty="0">
                <a:latin typeface="Times New Roman" panose="02020603050405020304" pitchFamily="18" charset="0"/>
                <a:cs typeface="Times New Roman" panose="02020603050405020304" pitchFamily="18" charset="0"/>
              </a:rPr>
              <a:t>Introduction (Section One): Slavery</a:t>
            </a:r>
            <a:br>
              <a:rPr lang="en-US" sz="3600" b="1"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Slave Auction</a:t>
            </a:r>
            <a:br>
              <a:rPr lang="en-US" sz="4000" b="1" dirty="0">
                <a:latin typeface="Times New Roman" panose="02020603050405020304" pitchFamily="18" charset="0"/>
                <a:cs typeface="Times New Roman" panose="02020603050405020304" pitchFamily="18" charset="0"/>
              </a:rPr>
            </a:br>
            <a:r>
              <a:rPr lang="en-US" sz="1800" b="1" dirty="0">
                <a:latin typeface="Times New Roman" panose="02020603050405020304" pitchFamily="18" charset="0"/>
                <a:cs typeface="Times New Roman" panose="02020603050405020304" pitchFamily="18" charset="0"/>
                <a:hlinkClick r:id="rId2"/>
              </a:rPr>
              <a:t>Roots: A History Revealed - The Slave Auction | History - YouTube</a:t>
            </a:r>
            <a:br>
              <a:rPr lang="en-US" sz="1800" b="1" u="sng" dirty="0">
                <a:latin typeface="Times New Roman" panose="02020603050405020304" pitchFamily="18" charset="0"/>
                <a:cs typeface="Times New Roman" panose="02020603050405020304" pitchFamily="18" charset="0"/>
              </a:rPr>
            </a:br>
            <a:br>
              <a:rPr lang="en-US" sz="1800" b="1" u="sng" dirty="0">
                <a:latin typeface="Times New Roman" panose="02020603050405020304" pitchFamily="18" charset="0"/>
                <a:cs typeface="Times New Roman" panose="02020603050405020304" pitchFamily="18" charset="0"/>
              </a:rPr>
            </a:br>
            <a:r>
              <a:rPr lang="en-US" sz="1800" b="1" u="sng" dirty="0">
                <a:latin typeface="Times New Roman" panose="02020603050405020304" pitchFamily="18" charset="0"/>
                <a:cs typeface="Times New Roman" panose="02020603050405020304" pitchFamily="18" charset="0"/>
              </a:rPr>
              <a:t>Where You From Platt?</a:t>
            </a:r>
            <a:br>
              <a:rPr lang="en-US" sz="1800" u="sng" dirty="0">
                <a:latin typeface="Times New Roman" panose="02020603050405020304" pitchFamily="18" charset="0"/>
                <a:cs typeface="Times New Roman" panose="02020603050405020304" pitchFamily="18" charset="0"/>
              </a:rPr>
            </a:br>
            <a:r>
              <a:rPr lang="en-US" sz="2000" b="1" u="sng" dirty="0">
                <a:latin typeface="Times New Roman" panose="02020603050405020304" pitchFamily="18" charset="0"/>
                <a:cs typeface="Times New Roman" panose="02020603050405020304" pitchFamily="18" charset="0"/>
                <a:hlinkClick r:id="rId3"/>
              </a:rPr>
              <a:t>https://www.youtube.com/watch?v=CSMFQ1lTzog</a:t>
            </a:r>
            <a:br>
              <a:rPr lang="en-US" dirty="0">
                <a:latin typeface="Times New Roman" panose="02020603050405020304" pitchFamily="18" charset="0"/>
                <a:cs typeface="Times New Roman" panose="02020603050405020304" pitchFamily="18" charset="0"/>
              </a:rPr>
            </a:br>
            <a:br>
              <a:rPr lang="en-US" sz="1800" u="sng" dirty="0">
                <a:latin typeface="Times New Roman" panose="02020603050405020304" pitchFamily="18" charset="0"/>
                <a:cs typeface="Times New Roman" panose="02020603050405020304" pitchFamily="18" charset="0"/>
              </a:rPr>
            </a:br>
            <a:br>
              <a:rPr lang="en-US" dirty="0"/>
            </a:br>
            <a:endParaRPr lang="en-US" sz="4000" b="1" dirty="0">
              <a:latin typeface="Algerian" panose="04020705040A02060702" pitchFamily="82" charset="0"/>
            </a:endParaRPr>
          </a:p>
        </p:txBody>
      </p:sp>
      <p:sp>
        <p:nvSpPr>
          <p:cNvPr id="4" name="TextBox 3"/>
          <p:cNvSpPr txBox="1"/>
          <p:nvPr/>
        </p:nvSpPr>
        <p:spPr>
          <a:xfrm>
            <a:off x="992777" y="3004457"/>
            <a:ext cx="7916092" cy="3785652"/>
          </a:xfrm>
          <a:prstGeom prst="rect">
            <a:avLst/>
          </a:prstGeom>
          <a:noFill/>
        </p:spPr>
        <p:txBody>
          <a:bodyPr wrap="square" rtlCol="0">
            <a:spAutoFit/>
          </a:bodyPr>
          <a:lstStyle/>
          <a:p>
            <a:r>
              <a:rPr lang="en-US" sz="2000" b="1" dirty="0">
                <a:solidFill>
                  <a:srgbClr val="7030A0"/>
                </a:solidFill>
                <a:latin typeface="Aharoni" panose="02010803020104030203" pitchFamily="2" charset="-79"/>
                <a:cs typeface="Aharoni" panose="02010803020104030203" pitchFamily="2" charset="-79"/>
              </a:rPr>
              <a:t>Based on the readings, what did it mean to be an enslaved African American PERSON?</a:t>
            </a:r>
          </a:p>
          <a:p>
            <a:endParaRPr lang="en-US" sz="2000" b="1" dirty="0">
              <a:latin typeface="Aharoni" panose="02010803020104030203" pitchFamily="2" charset="-79"/>
              <a:cs typeface="Aharoni" panose="02010803020104030203" pitchFamily="2" charset="-79"/>
            </a:endParaRP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Brutal Domination of their bodies and labor by others</a:t>
            </a: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Private Property</a:t>
            </a: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No rights</a:t>
            </a: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Penalized for physical appearance</a:t>
            </a:r>
          </a:p>
          <a:p>
            <a:pPr marL="342900" indent="-342900">
              <a:buFont typeface="Arial" panose="020B0604020202020204" pitchFamily="34" charset="0"/>
              <a:buChar char="•"/>
            </a:pPr>
            <a:r>
              <a:rPr lang="en-US" sz="2000" b="1" i="1" dirty="0">
                <a:latin typeface="Aharoni" panose="02010803020104030203" pitchFamily="2" charset="-79"/>
                <a:cs typeface="Aharoni" panose="02010803020104030203" pitchFamily="2" charset="-79"/>
              </a:rPr>
              <a:t>By the middle of 18</a:t>
            </a:r>
            <a:r>
              <a:rPr lang="en-US" sz="2000" b="1" i="1" baseline="30000" dirty="0">
                <a:latin typeface="Aharoni" panose="02010803020104030203" pitchFamily="2" charset="-79"/>
                <a:cs typeface="Aharoni" panose="02010803020104030203" pitchFamily="2" charset="-79"/>
              </a:rPr>
              <a:t>th</a:t>
            </a:r>
            <a:r>
              <a:rPr lang="en-US" sz="2000" b="1" i="1" dirty="0">
                <a:latin typeface="Aharoni" panose="02010803020104030203" pitchFamily="2" charset="-79"/>
                <a:cs typeface="Aharoni" panose="02010803020104030203" pitchFamily="2" charset="-79"/>
              </a:rPr>
              <a:t> century the innate inferiority of African Americans was generally accepted by whites</a:t>
            </a:r>
          </a:p>
          <a:p>
            <a:pPr marL="342900" indent="-342900">
              <a:buFont typeface="Arial" panose="020B0604020202020204" pitchFamily="34" charset="0"/>
              <a:buChar char="•"/>
            </a:pPr>
            <a:r>
              <a:rPr lang="en-US" sz="2000" b="1" dirty="0">
                <a:latin typeface="Aharoni" panose="02010803020104030203" pitchFamily="2" charset="-79"/>
                <a:cs typeface="Aharoni" panose="02010803020104030203" pitchFamily="2" charset="-79"/>
              </a:rPr>
              <a:t>Loss of family members through auction sales</a:t>
            </a:r>
          </a:p>
          <a:p>
            <a:pPr marL="342900" indent="-342900">
              <a:buFont typeface="Arial" panose="020B0604020202020204" pitchFamily="34" charset="0"/>
              <a:buChar char="•"/>
            </a:pPr>
            <a:r>
              <a:rPr lang="en-US" sz="2000" b="1" i="1" dirty="0">
                <a:latin typeface="Aharoni" panose="02010803020104030203" pitchFamily="2" charset="-79"/>
                <a:cs typeface="Aharoni" panose="02010803020104030203" pitchFamily="2" charset="-79"/>
              </a:rPr>
              <a:t>Against the law to read</a:t>
            </a:r>
          </a:p>
          <a:p>
            <a:pPr marL="342900" indent="-342900">
              <a:buFont typeface="Arial" panose="020B0604020202020204" pitchFamily="34" charset="0"/>
              <a:buChar char="•"/>
            </a:pPr>
            <a:r>
              <a:rPr lang="en-US" sz="2000" b="1" i="1" dirty="0">
                <a:latin typeface="Aharoni" panose="02010803020104030203" pitchFamily="2" charset="-79"/>
                <a:cs typeface="Aharoni" panose="02010803020104030203" pitchFamily="2" charset="-79"/>
              </a:rPr>
              <a:t>Illegal to marry</a:t>
            </a:r>
          </a:p>
        </p:txBody>
      </p:sp>
    </p:spTree>
    <p:extLst>
      <p:ext uri="{BB962C8B-B14F-4D97-AF65-F5344CB8AC3E}">
        <p14:creationId xmlns:p14="http://schemas.microsoft.com/office/powerpoint/2010/main" val="2767231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737" y="816535"/>
            <a:ext cx="8011885" cy="1508654"/>
          </a:xfrm>
        </p:spPr>
        <p:txBody>
          <a:bodyPr>
            <a:noAutofit/>
          </a:bodyPr>
          <a:lstStyle/>
          <a:p>
            <a:r>
              <a:rPr lang="en-US" sz="4800" dirty="0">
                <a:latin typeface="Mistral" panose="03090702030407020403" pitchFamily="66" charset="0"/>
                <a:cs typeface="Times New Roman" panose="02020603050405020304" pitchFamily="18" charset="0"/>
              </a:rPr>
              <a:t>Resistance</a:t>
            </a:r>
            <a:br>
              <a:rPr lang="en-US" dirty="0"/>
            </a:br>
            <a:endParaRPr lang="en-US" sz="4000" b="1" dirty="0">
              <a:latin typeface="Algerian" panose="04020705040A02060702" pitchFamily="82" charset="0"/>
            </a:endParaRPr>
          </a:p>
        </p:txBody>
      </p:sp>
      <p:sp>
        <p:nvSpPr>
          <p:cNvPr id="4" name="TextBox 3"/>
          <p:cNvSpPr txBox="1"/>
          <p:nvPr/>
        </p:nvSpPr>
        <p:spPr>
          <a:xfrm>
            <a:off x="1053737" y="1985554"/>
            <a:ext cx="7855132" cy="3539430"/>
          </a:xfrm>
          <a:prstGeom prst="rect">
            <a:avLst/>
          </a:prstGeom>
          <a:noFill/>
        </p:spPr>
        <p:txBody>
          <a:bodyPr wrap="square" rtlCol="0">
            <a:spAutoFit/>
          </a:bodyPr>
          <a:lstStyle/>
          <a:p>
            <a:r>
              <a:rPr lang="en-US" sz="2800" b="1" i="1" dirty="0">
                <a:solidFill>
                  <a:srgbClr val="7030A0"/>
                </a:solidFill>
                <a:latin typeface="Times New Roman" panose="02020603050405020304" pitchFamily="18" charset="0"/>
                <a:cs typeface="Times New Roman" panose="02020603050405020304" pitchFamily="18" charset="0"/>
              </a:rPr>
              <a:t>Name some forms of resistance  and advocating that African Americans adopted?</a:t>
            </a:r>
          </a:p>
          <a:p>
            <a:endParaRPr lang="en-US" sz="2800" b="1" i="1" dirty="0">
              <a:solidFill>
                <a:srgbClr val="7030A0"/>
              </a:solidFill>
              <a:latin typeface="Times New Roman" panose="02020603050405020304" pitchFamily="18" charset="0"/>
              <a:cs typeface="Times New Roman" panose="02020603050405020304" pitchFamily="18" charset="0"/>
            </a:endParaRPr>
          </a:p>
          <a:p>
            <a:r>
              <a:rPr lang="en-US" sz="2800" b="1" i="1" dirty="0">
                <a:solidFill>
                  <a:srgbClr val="7030A0"/>
                </a:solidFill>
                <a:latin typeface="Times New Roman" panose="02020603050405020304" pitchFamily="18" charset="0"/>
                <a:cs typeface="Times New Roman" panose="02020603050405020304" pitchFamily="18" charset="0"/>
              </a:rPr>
              <a:t>What significant points did you note that African Americans used for survival tactics (create, preserve, and renew their communities?)</a:t>
            </a:r>
          </a:p>
          <a:p>
            <a:endParaRPr lang="en-US" sz="2800" b="1" i="1" dirty="0">
              <a:solidFill>
                <a:srgbClr val="7030A0"/>
              </a:solidFill>
              <a:latin typeface="Times New Roman" panose="02020603050405020304" pitchFamily="18" charset="0"/>
              <a:cs typeface="Times New Roman" panose="02020603050405020304" pitchFamily="18" charset="0"/>
            </a:endParaRPr>
          </a:p>
          <a:p>
            <a:r>
              <a:rPr lang="en-US" sz="2800" b="1" i="1" dirty="0">
                <a:solidFill>
                  <a:srgbClr val="7030A0"/>
                </a:solidFill>
                <a:latin typeface="Times New Roman" panose="02020603050405020304" pitchFamily="18" charset="0"/>
                <a:cs typeface="Times New Roman" panose="02020603050405020304" pitchFamily="18" charset="0"/>
              </a:rPr>
              <a:t>What do you think about these tactics?</a:t>
            </a:r>
          </a:p>
        </p:txBody>
      </p:sp>
    </p:spTree>
    <p:extLst>
      <p:ext uri="{BB962C8B-B14F-4D97-AF65-F5344CB8AC3E}">
        <p14:creationId xmlns:p14="http://schemas.microsoft.com/office/powerpoint/2010/main" val="2388955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2778" y="1245326"/>
            <a:ext cx="7933507" cy="722811"/>
          </a:xfrm>
        </p:spPr>
        <p:txBody>
          <a:bodyPr>
            <a:noAutofit/>
          </a:bodyPr>
          <a:lstStyle/>
          <a:p>
            <a:br>
              <a:rPr lang="en-US" sz="3200" b="1" dirty="0">
                <a:latin typeface="Times New Roman" panose="02020603050405020304" pitchFamily="18" charset="0"/>
                <a:cs typeface="Times New Roman" panose="02020603050405020304" pitchFamily="18" charset="0"/>
              </a:rPr>
            </a:b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David Walker: African Americans Keepers of their Own History</a:t>
            </a:r>
            <a:br>
              <a:rPr lang="en-US" sz="3200" b="1"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br>
              <a:rPr lang="en-US" dirty="0"/>
            </a:br>
            <a:endParaRPr lang="en-US" sz="4000" b="1" dirty="0">
              <a:latin typeface="Algerian" panose="04020705040A02060702" pitchFamily="82" charset="0"/>
            </a:endParaRPr>
          </a:p>
        </p:txBody>
      </p:sp>
      <p:sp>
        <p:nvSpPr>
          <p:cNvPr id="4" name="TextBox 3"/>
          <p:cNvSpPr txBox="1"/>
          <p:nvPr/>
        </p:nvSpPr>
        <p:spPr>
          <a:xfrm>
            <a:off x="1184366" y="1968137"/>
            <a:ext cx="7741919" cy="6186309"/>
          </a:xfrm>
          <a:prstGeom prst="rect">
            <a:avLst/>
          </a:prstGeom>
          <a:noFill/>
        </p:spPr>
        <p:txBody>
          <a:bodyPr wrap="square" rtlCol="0">
            <a:spAutoFit/>
          </a:bodyPr>
          <a:lstStyle/>
          <a:p>
            <a:r>
              <a:rPr lang="en-US" sz="2400" b="1" i="1" dirty="0">
                <a:latin typeface="Times New Roman" panose="02020603050405020304" pitchFamily="18" charset="0"/>
                <a:cs typeface="Times New Roman" panose="02020603050405020304" pitchFamily="18" charset="0"/>
              </a:rPr>
              <a:t>What does it mean to be enslaved?</a:t>
            </a:r>
          </a:p>
          <a:p>
            <a:r>
              <a:rPr lang="en-US" sz="2400" b="1" i="1" dirty="0">
                <a:latin typeface="Times New Roman" panose="02020603050405020304" pitchFamily="18" charset="0"/>
                <a:cs typeface="Times New Roman" panose="02020603050405020304" pitchFamily="18" charset="0"/>
              </a:rPr>
              <a:t>Scene: Defined as inferior!</a:t>
            </a:r>
          </a:p>
          <a:p>
            <a:r>
              <a:rPr lang="en-US" b="1" u="sng" dirty="0">
                <a:solidFill>
                  <a:srgbClr val="7030A0"/>
                </a:solidFill>
                <a:hlinkClick r:id="rId2"/>
              </a:rPr>
              <a:t>https://www.youtube.com/watch?v=NDYCPUXFemI</a:t>
            </a:r>
            <a:endParaRPr lang="en-US" b="1" dirty="0">
              <a:solidFill>
                <a:srgbClr val="7030A0"/>
              </a:solidFill>
            </a:endParaRPr>
          </a:p>
          <a:p>
            <a:endParaRPr lang="en-US" sz="2400" b="1"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400" b="1" i="1" dirty="0">
                <a:latin typeface="Times New Roman" panose="02020603050405020304" pitchFamily="18" charset="0"/>
                <a:cs typeface="Times New Roman" panose="02020603050405020304" pitchFamily="18" charset="0"/>
              </a:rPr>
              <a:t>Who is David Walker?</a:t>
            </a:r>
          </a:p>
          <a:p>
            <a:pPr marL="342900" indent="-342900">
              <a:buFont typeface="Arial" panose="020B0604020202020204" pitchFamily="34" charset="0"/>
              <a:buChar char="•"/>
            </a:pPr>
            <a:r>
              <a:rPr lang="en-US" sz="2400" b="1" i="1" dirty="0">
                <a:latin typeface="Times New Roman" panose="02020603050405020304" pitchFamily="18" charset="0"/>
                <a:cs typeface="Times New Roman" panose="02020603050405020304" pitchFamily="18" charset="0"/>
              </a:rPr>
              <a:t>Was his approach integrationism, Black Nationalism, and/or transformation or was his approach mixed?</a:t>
            </a:r>
          </a:p>
          <a:p>
            <a:pPr algn="ctr"/>
            <a:r>
              <a:rPr lang="en-US" sz="2400" b="1" i="1" dirty="0">
                <a:solidFill>
                  <a:srgbClr val="7030A0"/>
                </a:solidFill>
                <a:latin typeface="Times New Roman" panose="02020603050405020304" pitchFamily="18" charset="0"/>
                <a:cs typeface="Times New Roman" panose="02020603050405020304" pitchFamily="18" charset="0"/>
              </a:rPr>
              <a:t>David Walker</a:t>
            </a:r>
          </a:p>
          <a:p>
            <a:pPr algn="ctr"/>
            <a:r>
              <a:rPr lang="en-US" b="1" u="sng" dirty="0">
                <a:hlinkClick r:id="rId3"/>
              </a:rPr>
              <a:t>https://www.youtube.com/watch?v=7IGNlROtf78</a:t>
            </a:r>
            <a:endParaRPr lang="en-US" b="1" dirty="0"/>
          </a:p>
          <a:p>
            <a:endParaRPr lang="en-US" sz="2400" b="1" i="1" dirty="0">
              <a:solidFill>
                <a:srgbClr val="7030A0"/>
              </a:solidFill>
              <a:latin typeface="Times New Roman" panose="02020603050405020304" pitchFamily="18" charset="0"/>
              <a:cs typeface="Times New Roman" panose="02020603050405020304" pitchFamily="18" charset="0"/>
            </a:endParaRPr>
          </a:p>
          <a:p>
            <a:r>
              <a:rPr lang="en-US" sz="2400" b="1" i="1" dirty="0">
                <a:solidFill>
                  <a:srgbClr val="7030A0"/>
                </a:solidFill>
                <a:latin typeface="Times New Roman" panose="02020603050405020304" pitchFamily="18" charset="0"/>
                <a:cs typeface="Times New Roman" panose="02020603050405020304" pitchFamily="18" charset="0"/>
              </a:rPr>
              <a:t>Name two significant points/passages that caught your attention.</a:t>
            </a:r>
          </a:p>
          <a:p>
            <a:endParaRPr lang="en-US" sz="2400" b="1" i="1" dirty="0">
              <a:solidFill>
                <a:srgbClr val="7030A0"/>
              </a:solidFill>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609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2778" y="1245326"/>
            <a:ext cx="7933507" cy="722811"/>
          </a:xfrm>
        </p:spPr>
        <p:txBody>
          <a:bodyPr>
            <a:noAutofit/>
          </a:bodyPr>
          <a:lstStyle/>
          <a:p>
            <a:br>
              <a:rPr lang="en-US" sz="3200" b="1" dirty="0">
                <a:latin typeface="Times New Roman" panose="02020603050405020304" pitchFamily="18" charset="0"/>
                <a:cs typeface="Times New Roman" panose="02020603050405020304" pitchFamily="18" charset="0"/>
              </a:rPr>
            </a:br>
            <a:br>
              <a:rPr lang="en-US" sz="32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David Walker: African Americans Keepers of their Own History</a:t>
            </a:r>
            <a:br>
              <a:rPr lang="en-US" sz="2400" b="1"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br>
              <a:rPr lang="en-US" dirty="0"/>
            </a:br>
            <a:endParaRPr lang="en-US" sz="4000" b="1" dirty="0">
              <a:latin typeface="Algerian" panose="04020705040A02060702" pitchFamily="82" charset="0"/>
            </a:endParaRPr>
          </a:p>
        </p:txBody>
      </p:sp>
      <p:sp>
        <p:nvSpPr>
          <p:cNvPr id="4" name="TextBox 3"/>
          <p:cNvSpPr txBox="1"/>
          <p:nvPr/>
        </p:nvSpPr>
        <p:spPr>
          <a:xfrm>
            <a:off x="714104" y="1603829"/>
            <a:ext cx="8567782" cy="7048902"/>
          </a:xfrm>
          <a:prstGeom prst="rect">
            <a:avLst/>
          </a:prstGeom>
          <a:noFill/>
        </p:spPr>
        <p:txBody>
          <a:bodyPr wrap="square" rtlCol="0">
            <a:spAutoFit/>
          </a:bodyPr>
          <a:lstStyle/>
          <a:p>
            <a:r>
              <a:rPr lang="en-US" b="1" dirty="0">
                <a:solidFill>
                  <a:schemeClr val="accent6">
                    <a:lumMod val="75000"/>
                  </a:schemeClr>
                </a:solidFill>
                <a:latin typeface="Times New Roman" panose="02020603050405020304" pitchFamily="18" charset="0"/>
                <a:cs typeface="Times New Roman" panose="02020603050405020304" pitchFamily="18" charset="0"/>
              </a:rPr>
              <a:t>David Walker is known as an Abolitionist and Black Nationalist: He is calling for Blacks to think and define their own reality and throw off the shackles of slavery.</a:t>
            </a:r>
          </a:p>
          <a:p>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solidFill>
                  <a:srgbClr val="7030A0"/>
                </a:solidFill>
                <a:latin typeface="Times New Roman" panose="02020603050405020304" pitchFamily="18" charset="0"/>
                <a:cs typeface="Times New Roman" panose="02020603050405020304" pitchFamily="18" charset="0"/>
              </a:rPr>
              <a:t>Targeted his emotional tract most specifically to free black northerners and southern slaves</a:t>
            </a:r>
          </a:p>
          <a:p>
            <a:r>
              <a:rPr lang="en-US" b="1" dirty="0">
                <a:solidFill>
                  <a:srgbClr val="7030A0"/>
                </a:solidFill>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Addressed northern whites and slave masters who would likely read the subversive pamphlet out of curiosity. </a:t>
            </a:r>
          </a:p>
          <a:p>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Walker pushed for immediate emancipation rather than the gradualist approaches or colonization schemes of white anti-slavery groups. </a:t>
            </a:r>
          </a:p>
          <a:p>
            <a:pPr marL="285750"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r>
              <a:rPr lang="en-US" b="1" i="1" dirty="0">
                <a:solidFill>
                  <a:srgbClr val="7030A0"/>
                </a:solidFill>
                <a:latin typeface="Times New Roman" panose="02020603050405020304" pitchFamily="18" charset="0"/>
                <a:cs typeface="Times New Roman" panose="02020603050405020304" pitchFamily="18" charset="0"/>
              </a:rPr>
              <a:t>What kind of tactics did he encourage enslaved African Americans to employ in order to achieve liberation? Walker uses innumerable explanations and appears to be agitated. Why is David Walker so angry?</a:t>
            </a: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Walker saved his most incendiary rhetoric, however, for his southern audience. He urged slaves to rebel en masse, posing the question: "had you not rather be killed than to be slave to a tyrant?" (p. 30).</a:t>
            </a:r>
            <a:endParaRPr lang="en-US" b="1" i="1" dirty="0">
              <a:solidFill>
                <a:srgbClr val="7030A0"/>
              </a:solidFill>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331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9E97A-BB26-42C9-84C3-A52E6957F79D}"/>
              </a:ext>
            </a:extLst>
          </p:cNvPr>
          <p:cNvSpPr>
            <a:spLocks noGrp="1"/>
          </p:cNvSpPr>
          <p:nvPr>
            <p:ph type="title"/>
          </p:nvPr>
        </p:nvSpPr>
        <p:spPr>
          <a:xfrm>
            <a:off x="914401" y="698810"/>
            <a:ext cx="8088350" cy="1303084"/>
          </a:xfrm>
        </p:spPr>
        <p:txBody>
          <a:bodyPr>
            <a:noAutofit/>
          </a:bodyPr>
          <a:lstStyle/>
          <a:p>
            <a:r>
              <a:rPr lang="en-US" sz="4000" b="1" dirty="0">
                <a:latin typeface="Algerian" panose="04020705040A02060702" pitchFamily="82" charset="0"/>
              </a:rPr>
              <a:t>Africans: Diverse</a:t>
            </a:r>
          </a:p>
        </p:txBody>
      </p:sp>
      <p:sp>
        <p:nvSpPr>
          <p:cNvPr id="4" name="Content Placeholder 3">
            <a:extLst>
              <a:ext uri="{FF2B5EF4-FFF2-40B4-BE49-F238E27FC236}">
                <a16:creationId xmlns:a16="http://schemas.microsoft.com/office/drawing/2014/main" id="{124BA7B1-1345-4DD7-AF30-8F7579AC122B}"/>
              </a:ext>
            </a:extLst>
          </p:cNvPr>
          <p:cNvSpPr>
            <a:spLocks noGrp="1"/>
          </p:cNvSpPr>
          <p:nvPr>
            <p:ph idx="1"/>
          </p:nvPr>
        </p:nvSpPr>
        <p:spPr>
          <a:xfrm>
            <a:off x="914400" y="2063750"/>
            <a:ext cx="8177561" cy="4738494"/>
          </a:xfrm>
        </p:spPr>
        <p:txBody>
          <a:bodyPr>
            <a:normAutofit/>
          </a:bodyPr>
          <a:lstStyle/>
          <a:p>
            <a:r>
              <a:rPr lang="en-US" sz="3600" b="1" dirty="0">
                <a:latin typeface="Aharoni" panose="02010803020104030203" pitchFamily="2" charset="-79"/>
                <a:cs typeface="Aharoni" panose="02010803020104030203" pitchFamily="2" charset="-79"/>
              </a:rPr>
              <a:t>From various locations in Africa, particularly West Africa</a:t>
            </a:r>
          </a:p>
          <a:p>
            <a:r>
              <a:rPr lang="en-US" sz="3600" b="1" dirty="0">
                <a:latin typeface="Aharoni" panose="02010803020104030203" pitchFamily="2" charset="-79"/>
                <a:cs typeface="Aharoni" panose="02010803020104030203" pitchFamily="2" charset="-79"/>
              </a:rPr>
              <a:t>Ethnic Groups</a:t>
            </a:r>
          </a:p>
          <a:p>
            <a:r>
              <a:rPr lang="en-US" sz="3600" b="1" dirty="0">
                <a:latin typeface="Aharoni" panose="02010803020104030203" pitchFamily="2" charset="-79"/>
                <a:cs typeface="Aharoni" panose="02010803020104030203" pitchFamily="2" charset="-79"/>
              </a:rPr>
              <a:t>Language Groups</a:t>
            </a:r>
          </a:p>
          <a:p>
            <a:r>
              <a:rPr lang="en-US" sz="3600" b="1" dirty="0">
                <a:latin typeface="Aharoni" panose="02010803020104030203" pitchFamily="2" charset="-79"/>
                <a:cs typeface="Aharoni" panose="02010803020104030203" pitchFamily="2" charset="-79"/>
              </a:rPr>
              <a:t>From Diverse Professions: Chiefs, Teachers, Doctors, etc.</a:t>
            </a:r>
          </a:p>
        </p:txBody>
      </p:sp>
    </p:spTree>
    <p:extLst>
      <p:ext uri="{BB962C8B-B14F-4D97-AF65-F5344CB8AC3E}">
        <p14:creationId xmlns:p14="http://schemas.microsoft.com/office/powerpoint/2010/main" val="41229731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737" y="816535"/>
            <a:ext cx="8090263" cy="838094"/>
          </a:xfrm>
        </p:spPr>
        <p:txBody>
          <a:bodyPr>
            <a:noAutofit/>
          </a:bodyPr>
          <a:lstStyle/>
          <a:p>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Walker: Contradictions of Christian Americans/Christian Nation</a:t>
            </a:r>
            <a:endParaRPr lang="en-US" sz="4000" b="1" dirty="0">
              <a:latin typeface="Algerian" panose="04020705040A02060702" pitchFamily="82" charset="0"/>
            </a:endParaRPr>
          </a:p>
        </p:txBody>
      </p:sp>
      <p:sp>
        <p:nvSpPr>
          <p:cNvPr id="4" name="TextBox 3"/>
          <p:cNvSpPr txBox="1"/>
          <p:nvPr/>
        </p:nvSpPr>
        <p:spPr>
          <a:xfrm>
            <a:off x="1323703" y="2124892"/>
            <a:ext cx="7489372" cy="5878532"/>
          </a:xfrm>
          <a:prstGeom prst="rect">
            <a:avLst/>
          </a:prstGeom>
          <a:noFill/>
        </p:spPr>
        <p:txBody>
          <a:bodyPr wrap="square" rtlCol="0">
            <a:spAutoFit/>
          </a:bodyPr>
          <a:lstStyle/>
          <a:p>
            <a:pPr marL="342900" indent="-342900">
              <a:buFont typeface="Arial" panose="020B0604020202020204" pitchFamily="34" charset="0"/>
              <a:buChar char="•"/>
            </a:pPr>
            <a:r>
              <a:rPr lang="en-US" sz="2000" b="1" i="1" dirty="0">
                <a:solidFill>
                  <a:srgbClr val="7030A0"/>
                </a:solidFill>
                <a:latin typeface="Times New Roman" panose="02020603050405020304" pitchFamily="18" charset="0"/>
                <a:cs typeface="Times New Roman" panose="02020603050405020304" pitchFamily="18" charset="0"/>
              </a:rPr>
              <a:t>Reveals the cruelty of slavery:</a:t>
            </a:r>
          </a:p>
          <a:p>
            <a:pPr marL="342900" indent="-342900">
              <a:buFont typeface="Arial" panose="020B0604020202020204" pitchFamily="34" charset="0"/>
              <a:buChar char="•"/>
            </a:pPr>
            <a:r>
              <a:rPr lang="en-US" sz="2000" b="1" i="1" dirty="0">
                <a:latin typeface="Times New Roman" panose="02020603050405020304" pitchFamily="18" charset="0"/>
                <a:cs typeface="Times New Roman" panose="02020603050405020304" pitchFamily="18" charset="0"/>
              </a:rPr>
              <a:t>A Rope:</a:t>
            </a:r>
          </a:p>
          <a:p>
            <a:pPr algn="ctr"/>
            <a:r>
              <a:rPr lang="en-US" sz="2000" b="1" u="sng" dirty="0">
                <a:latin typeface="Times New Roman" panose="02020603050405020304" pitchFamily="18" charset="0"/>
                <a:cs typeface="Times New Roman" panose="02020603050405020304" pitchFamily="18" charset="0"/>
                <a:hlinkClick r:id="rId2"/>
              </a:rPr>
              <a:t>https://www.youtube.com/watch?v=92AmGY8P2po</a:t>
            </a:r>
            <a:endParaRPr lang="en-US" sz="2000" b="1" u="sng"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i="1" dirty="0">
                <a:latin typeface="Times New Roman" panose="02020603050405020304" pitchFamily="18" charset="0"/>
                <a:cs typeface="Times New Roman" panose="02020603050405020304" pitchFamily="18" charset="0"/>
              </a:rPr>
              <a:t>Challenges Christian Americans/ United States as a Christian Nation to see the hypocrisy in also upholding and participating in slavery</a:t>
            </a:r>
          </a:p>
          <a:p>
            <a:pPr marL="342900" indent="-342900">
              <a:buFont typeface="Arial" panose="020B0604020202020204" pitchFamily="34" charset="0"/>
              <a:buChar char="•"/>
            </a:pPr>
            <a:endParaRPr lang="en-US" sz="2000" b="1"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i="1" dirty="0">
                <a:latin typeface="Times New Roman" panose="02020603050405020304" pitchFamily="18" charset="0"/>
                <a:cs typeface="Times New Roman" panose="02020603050405020304" pitchFamily="18" charset="0"/>
              </a:rPr>
              <a:t>At the same time, uses Christian scripture to point out contradictions and interprets Christian scripture for himself</a:t>
            </a:r>
          </a:p>
          <a:p>
            <a:pPr marL="342900" indent="-342900">
              <a:buFont typeface="Arial" panose="020B0604020202020204" pitchFamily="34" charset="0"/>
              <a:buChar char="•"/>
            </a:pPr>
            <a:endParaRPr lang="en-US" sz="2000" b="1"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i="1" dirty="0">
                <a:latin typeface="Times New Roman" panose="02020603050405020304" pitchFamily="18" charset="0"/>
                <a:cs typeface="Times New Roman" panose="02020603050405020304" pitchFamily="18" charset="0"/>
              </a:rPr>
              <a:t>Reveals contradictions between the true belief in Christianity and participating in the enslavement of African Americans </a:t>
            </a:r>
          </a:p>
          <a:p>
            <a:pPr marL="342900" indent="-342900">
              <a:buFont typeface="Arial" panose="020B0604020202020204" pitchFamily="34" charset="0"/>
              <a:buChar char="•"/>
            </a:pPr>
            <a:endParaRPr lang="en-US" sz="2000" b="1"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i="1" dirty="0">
                <a:solidFill>
                  <a:srgbClr val="7030A0"/>
                </a:solidFill>
                <a:latin typeface="Times New Roman" panose="02020603050405020304" pitchFamily="18" charset="0"/>
                <a:cs typeface="Times New Roman" panose="02020603050405020304" pitchFamily="18" charset="0"/>
              </a:rPr>
              <a:t>Appeals to African Americans to fight for their liberation</a:t>
            </a:r>
          </a:p>
          <a:p>
            <a:endParaRPr lang="en-US" sz="2400" b="1" i="1" dirty="0">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a:p>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6834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737" y="816535"/>
            <a:ext cx="8090263" cy="838094"/>
          </a:xfrm>
        </p:spPr>
        <p:txBody>
          <a:bodyPr>
            <a:noAutofit/>
          </a:bodyPr>
          <a:lstStyle/>
          <a:p>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Walker</a:t>
            </a:r>
            <a:endParaRPr lang="en-US" sz="4000" b="1" dirty="0">
              <a:latin typeface="Algerian" panose="04020705040A02060702" pitchFamily="82" charset="0"/>
            </a:endParaRPr>
          </a:p>
        </p:txBody>
      </p:sp>
      <p:sp>
        <p:nvSpPr>
          <p:cNvPr id="4" name="TextBox 3"/>
          <p:cNvSpPr txBox="1"/>
          <p:nvPr/>
        </p:nvSpPr>
        <p:spPr>
          <a:xfrm>
            <a:off x="888274" y="1767840"/>
            <a:ext cx="7898675" cy="6001643"/>
          </a:xfrm>
          <a:prstGeom prst="rect">
            <a:avLst/>
          </a:prstGeom>
          <a:noFill/>
        </p:spPr>
        <p:txBody>
          <a:bodyPr wrap="square" rtlCol="0">
            <a:spAutoFit/>
          </a:bodyPr>
          <a:lstStyle/>
          <a:p>
            <a:pPr marL="342900" indent="-342900">
              <a:buFont typeface="Arial" panose="020B0604020202020204" pitchFamily="34" charset="0"/>
              <a:buChar char="•"/>
            </a:pPr>
            <a:r>
              <a:rPr lang="en-US" sz="2400" b="1" i="1" dirty="0">
                <a:latin typeface="Times New Roman" panose="02020603050405020304" pitchFamily="18" charset="0"/>
                <a:cs typeface="Times New Roman" panose="02020603050405020304" pitchFamily="18" charset="0"/>
              </a:rPr>
              <a:t>Rhetorical strategy: Bold questions</a:t>
            </a:r>
          </a:p>
          <a:p>
            <a:r>
              <a:rPr lang="en-US" sz="2400" b="1" i="1" dirty="0">
                <a:latin typeface="Times New Roman" panose="02020603050405020304" pitchFamily="18" charset="0"/>
                <a:cs typeface="Times New Roman" panose="02020603050405020304" pitchFamily="18" charset="0"/>
              </a:rPr>
              <a:t>  </a:t>
            </a:r>
            <a:r>
              <a:rPr lang="en-US" sz="2400" b="1" i="1" dirty="0">
                <a:solidFill>
                  <a:srgbClr val="7030A0"/>
                </a:solidFill>
                <a:latin typeface="Times New Roman" panose="02020603050405020304" pitchFamily="18" charset="0"/>
                <a:cs typeface="Times New Roman" panose="02020603050405020304" pitchFamily="18" charset="0"/>
              </a:rPr>
              <a:t>What are significant questions you noted that Walker asks?</a:t>
            </a:r>
          </a:p>
          <a:p>
            <a:pPr marL="342900" indent="-342900">
              <a:buFont typeface="Arial" panose="020B0604020202020204" pitchFamily="34" charset="0"/>
              <a:buChar char="•"/>
            </a:pPr>
            <a:r>
              <a:rPr lang="en-US" sz="2400" b="1" i="1" dirty="0">
                <a:latin typeface="Times New Roman" panose="02020603050405020304" pitchFamily="18" charset="0"/>
                <a:cs typeface="Times New Roman" panose="02020603050405020304" pitchFamily="18" charset="0"/>
              </a:rPr>
              <a:t>God sees African Americans as equals</a:t>
            </a:r>
          </a:p>
          <a:p>
            <a:pPr marL="342900" indent="-342900">
              <a:buFont typeface="Arial" panose="020B0604020202020204" pitchFamily="34" charset="0"/>
              <a:buChar char="•"/>
            </a:pPr>
            <a:r>
              <a:rPr lang="en-US" sz="2400" b="1" i="1" dirty="0">
                <a:latin typeface="Times New Roman" panose="02020603050405020304" pitchFamily="18" charset="0"/>
                <a:cs typeface="Times New Roman" panose="02020603050405020304" pitchFamily="18" charset="0"/>
              </a:rPr>
              <a:t>A God of justice</a:t>
            </a:r>
          </a:p>
          <a:p>
            <a:pPr marL="342900" indent="-342900">
              <a:buFont typeface="Arial" panose="020B0604020202020204" pitchFamily="34" charset="0"/>
              <a:buChar char="•"/>
            </a:pPr>
            <a:r>
              <a:rPr lang="en-US" sz="2400" b="1" i="1" dirty="0">
                <a:latin typeface="Times New Roman" panose="02020603050405020304" pitchFamily="18" charset="0"/>
                <a:cs typeface="Times New Roman" panose="02020603050405020304" pitchFamily="18" charset="0"/>
              </a:rPr>
              <a:t>Illustrates contradictions (gives examples of the brutality of slavery)</a:t>
            </a:r>
          </a:p>
          <a:p>
            <a:r>
              <a:rPr lang="en-US" sz="2400" b="1" i="1" dirty="0">
                <a:solidFill>
                  <a:srgbClr val="7030A0"/>
                </a:solidFill>
                <a:latin typeface="Times New Roman" panose="02020603050405020304" pitchFamily="18" charset="0"/>
                <a:cs typeface="Times New Roman" panose="02020603050405020304" pitchFamily="18" charset="0"/>
              </a:rPr>
              <a:t>What are the hypocrisies that Walker points to in his appeal? Why do you think he points out such contradictions? </a:t>
            </a:r>
          </a:p>
          <a:p>
            <a:pPr marL="342900" indent="-342900">
              <a:buFont typeface="Arial" panose="020B0604020202020204" pitchFamily="34" charset="0"/>
              <a:buChar char="•"/>
            </a:pPr>
            <a:r>
              <a:rPr lang="en-US" sz="2400" b="1" i="1" dirty="0">
                <a:latin typeface="Times New Roman" panose="02020603050405020304" pitchFamily="18" charset="0"/>
                <a:cs typeface="Times New Roman" panose="02020603050405020304" pitchFamily="18" charset="0"/>
              </a:rPr>
              <a:t>African Americans should rise up and overthrow their “natural enemy”</a:t>
            </a:r>
          </a:p>
          <a:p>
            <a:pPr marL="342900" indent="-342900">
              <a:buFont typeface="Arial" panose="020B0604020202020204" pitchFamily="34" charset="0"/>
              <a:buChar char="•"/>
            </a:pPr>
            <a:r>
              <a:rPr lang="en-US" sz="2400" b="1" i="1" dirty="0">
                <a:latin typeface="Times New Roman" panose="02020603050405020304" pitchFamily="18" charset="0"/>
                <a:cs typeface="Times New Roman" panose="02020603050405020304" pitchFamily="18" charset="0"/>
              </a:rPr>
              <a:t>Natural enemy (render themselves African Americans natural enemy through cruelty)</a:t>
            </a:r>
          </a:p>
          <a:p>
            <a:endParaRPr lang="en-US" sz="2400" b="1"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b="1"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b="1"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78346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022" y="790410"/>
            <a:ext cx="8090263" cy="838094"/>
          </a:xfrm>
        </p:spPr>
        <p:txBody>
          <a:bodyPr>
            <a:noAutofit/>
          </a:bodyPr>
          <a:lstStyle/>
          <a:p>
            <a:br>
              <a:rPr lang="en-US" sz="3200" b="1" dirty="0">
                <a:latin typeface="Times New Roman" panose="02020603050405020304" pitchFamily="18" charset="0"/>
                <a:cs typeface="Times New Roman" panose="02020603050405020304" pitchFamily="18" charset="0"/>
              </a:rPr>
            </a:b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Walker</a:t>
            </a:r>
            <a:endParaRPr lang="en-US" sz="4000" b="1" dirty="0">
              <a:latin typeface="Algerian" panose="04020705040A02060702" pitchFamily="82" charset="0"/>
            </a:endParaRPr>
          </a:p>
        </p:txBody>
      </p:sp>
      <p:sp>
        <p:nvSpPr>
          <p:cNvPr id="4" name="TextBox 3"/>
          <p:cNvSpPr txBox="1"/>
          <p:nvPr/>
        </p:nvSpPr>
        <p:spPr>
          <a:xfrm>
            <a:off x="949234" y="1959429"/>
            <a:ext cx="7863841" cy="4401205"/>
          </a:xfrm>
          <a:prstGeom prst="rect">
            <a:avLst/>
          </a:prstGeom>
          <a:noFill/>
        </p:spPr>
        <p:txBody>
          <a:bodyPr wrap="square" rtlCol="0">
            <a:spAutoFit/>
          </a:bodyPr>
          <a:lstStyle/>
          <a:p>
            <a:pPr marL="342900" indent="-342900">
              <a:buFont typeface="Arial" panose="020B0604020202020204" pitchFamily="34" charset="0"/>
              <a:buChar char="•"/>
            </a:pPr>
            <a:r>
              <a:rPr lang="en-US" sz="2800" b="1" i="1" dirty="0">
                <a:latin typeface="Times New Roman" panose="02020603050405020304" pitchFamily="18" charset="0"/>
                <a:cs typeface="Times New Roman" panose="02020603050405020304" pitchFamily="18" charset="0"/>
              </a:rPr>
              <a:t>Calls for white repentance</a:t>
            </a:r>
          </a:p>
          <a:p>
            <a:pPr marL="342900" indent="-342900">
              <a:buFont typeface="Arial" panose="020B0604020202020204" pitchFamily="34" charset="0"/>
              <a:buChar char="•"/>
            </a:pPr>
            <a:r>
              <a:rPr lang="en-US" sz="2800" b="1" i="1" dirty="0">
                <a:latin typeface="Times New Roman" panose="02020603050405020304" pitchFamily="18" charset="0"/>
                <a:cs typeface="Times New Roman" panose="02020603050405020304" pitchFamily="18" charset="0"/>
              </a:rPr>
              <a:t>Uses historical and other nations as comparisons</a:t>
            </a:r>
          </a:p>
          <a:p>
            <a:pPr marL="342900" indent="-342900">
              <a:buFont typeface="Arial" panose="020B0604020202020204" pitchFamily="34" charset="0"/>
              <a:buChar char="•"/>
            </a:pPr>
            <a:r>
              <a:rPr lang="en-US" sz="2800" b="1" i="1" dirty="0">
                <a:latin typeface="Times New Roman" panose="02020603050405020304" pitchFamily="18" charset="0"/>
                <a:cs typeface="Times New Roman" panose="02020603050405020304" pitchFamily="18" charset="0"/>
              </a:rPr>
              <a:t>Challenges the hypocrisy of African Americans in league with whites to perpetuate harm to African Americans</a:t>
            </a:r>
          </a:p>
          <a:p>
            <a:pPr marL="342900" indent="-342900">
              <a:buFont typeface="Arial" panose="020B0604020202020204" pitchFamily="34" charset="0"/>
              <a:buChar char="•"/>
            </a:pPr>
            <a:r>
              <a:rPr lang="en-US" sz="2800" b="1" i="1" dirty="0">
                <a:latin typeface="Times New Roman" panose="02020603050405020304" pitchFamily="18" charset="0"/>
                <a:cs typeface="Times New Roman" panose="02020603050405020304" pitchFamily="18" charset="0"/>
              </a:rPr>
              <a:t>Challenges the notion of a person as property</a:t>
            </a:r>
          </a:p>
          <a:p>
            <a:pPr marL="342900" indent="-342900">
              <a:buFont typeface="Arial" panose="020B0604020202020204" pitchFamily="34" charset="0"/>
              <a:buChar char="•"/>
            </a:pPr>
            <a:r>
              <a:rPr lang="en-US" sz="2800" b="1" i="1" dirty="0">
                <a:latin typeface="Times New Roman" panose="02020603050405020304" pitchFamily="18" charset="0"/>
                <a:cs typeface="Times New Roman" panose="02020603050405020304" pitchFamily="18" charset="0"/>
              </a:rPr>
              <a:t>Challenges the whole system of slavery and African American inferiority</a:t>
            </a:r>
          </a:p>
          <a:p>
            <a:pPr marL="342900" indent="-342900">
              <a:buFont typeface="Arial" panose="020B0604020202020204" pitchFamily="34" charset="0"/>
              <a:buChar char="•"/>
            </a:pPr>
            <a:endParaRPr lang="en-US" sz="3200" b="1" i="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7838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888" y="720086"/>
            <a:ext cx="8341112" cy="1271693"/>
          </a:xfrm>
        </p:spPr>
        <p:txBody>
          <a:bodyPr>
            <a:normAutofit fontScale="90000"/>
          </a:bodyPr>
          <a:lstStyle/>
          <a:p>
            <a:r>
              <a:rPr lang="en-US" sz="2800" b="1" dirty="0">
                <a:latin typeface="Algerian" panose="04020705040A02060702" pitchFamily="82" charset="0"/>
              </a:rPr>
              <a:t>Oppression: SlAVery</a:t>
            </a:r>
            <a:br>
              <a:rPr lang="en-US" sz="2800" b="1" dirty="0">
                <a:latin typeface="Algerian" panose="04020705040A02060702" pitchFamily="82" charset="0"/>
              </a:rPr>
            </a:br>
            <a:r>
              <a:rPr lang="en-US" sz="2800" b="1" dirty="0">
                <a:latin typeface="Algerian" panose="04020705040A02060702" pitchFamily="82" charset="0"/>
              </a:rPr>
              <a:t>Who is the “N”? By BaldWin</a:t>
            </a:r>
            <a:br>
              <a:rPr lang="en-US" sz="2800" b="1" dirty="0">
                <a:latin typeface="Algerian" panose="04020705040A02060702" pitchFamily="82" charset="0"/>
              </a:rPr>
            </a:br>
            <a:r>
              <a:rPr lang="en-US" sz="2200" b="1" u="sng" dirty="0">
                <a:latin typeface="Times New Roman" panose="02020603050405020304" pitchFamily="18" charset="0"/>
                <a:cs typeface="Times New Roman" panose="02020603050405020304" pitchFamily="18" charset="0"/>
                <a:hlinkClick r:id="rId2"/>
              </a:rPr>
              <a:t>https://www.youtube.com/watch?v=L0L5fciA6AU</a:t>
            </a:r>
            <a:endParaRPr lang="en-US" sz="2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half" idx="1"/>
          </p:nvPr>
        </p:nvSpPr>
        <p:spPr>
          <a:xfrm>
            <a:off x="896769" y="2420982"/>
            <a:ext cx="8116602" cy="4315539"/>
          </a:xfrm>
        </p:spPr>
        <p:txBody>
          <a:bodyPr>
            <a:normAutofit/>
          </a:bodyPr>
          <a:lstStyle/>
          <a:p>
            <a:pPr marL="0" indent="0" algn="ctr">
              <a:buNone/>
            </a:pPr>
            <a:r>
              <a:rPr lang="en-US" sz="2200" b="1" u="sng" dirty="0">
                <a:latin typeface="Aharoni" panose="02010803020104030203" pitchFamily="2" charset="-79"/>
                <a:cs typeface="Aharoni" panose="02010803020104030203" pitchFamily="2" charset="-79"/>
              </a:rPr>
              <a:t> </a:t>
            </a:r>
          </a:p>
        </p:txBody>
      </p:sp>
      <p:sp>
        <p:nvSpPr>
          <p:cNvPr id="7" name="Rectangle 6"/>
          <p:cNvSpPr/>
          <p:nvPr/>
        </p:nvSpPr>
        <p:spPr>
          <a:xfrm>
            <a:off x="896769" y="1991779"/>
            <a:ext cx="8247231" cy="4862275"/>
          </a:xfrm>
          <a:prstGeom prst="rect">
            <a:avLst/>
          </a:prstGeom>
        </p:spPr>
        <p:txBody>
          <a:bodyPr wrap="square">
            <a:spAutoFit/>
          </a:bodyPr>
          <a:lstStyle/>
          <a:p>
            <a:r>
              <a:rPr lang="en-US" sz="1200" b="1" dirty="0">
                <a:latin typeface="Times New Roman" panose="02020603050405020304" pitchFamily="18" charset="0"/>
                <a:cs typeface="Times New Roman" panose="02020603050405020304" pitchFamily="18" charset="0"/>
              </a:rPr>
              <a:t>Please note: This video has derogatory racial language like some of the other historical material in our class. Please follow the class language guidelines and don’t write the full word. By writing the first letter for the sake of the discussion we will know what you mean.</a:t>
            </a:r>
          </a:p>
          <a:p>
            <a:r>
              <a:rPr lang="en-US" b="1" dirty="0">
                <a:solidFill>
                  <a:srgbClr val="7030A0"/>
                </a:solidFill>
                <a:latin typeface="Times New Roman" panose="02020603050405020304" pitchFamily="18" charset="0"/>
                <a:cs typeface="Times New Roman" panose="02020603050405020304" pitchFamily="18" charset="0"/>
              </a:rPr>
              <a:t>Baldwin was a writer and activist. He actively resisted being defined the derogatory name of the “N” word. How is Baldwin talking back to being labeled the “N” word? How does he refuse this racialized label? How does labeling people a derogatory racialized name assist in justifying the violence done against them?</a:t>
            </a:r>
          </a:p>
          <a:p>
            <a:pPr marL="285750" indent="-285750">
              <a:buFont typeface="Arial" panose="020B0604020202020204" pitchFamily="34" charset="0"/>
              <a:buChar char="•"/>
            </a:pP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Chattel Slavery</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Rape</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Lynching</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Executions</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Denial of Citizenship</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Labeled as Property</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Domestic Terrorism</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Splitting Families</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Burning Alive</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Torment</a:t>
            </a:r>
          </a:p>
        </p:txBody>
      </p:sp>
    </p:spTree>
    <p:extLst>
      <p:ext uri="{BB962C8B-B14F-4D97-AF65-F5344CB8AC3E}">
        <p14:creationId xmlns:p14="http://schemas.microsoft.com/office/powerpoint/2010/main" val="1113654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D18EC-8BB9-4942-9D07-8B4DE9A008A3}"/>
              </a:ext>
            </a:extLst>
          </p:cNvPr>
          <p:cNvSpPr>
            <a:spLocks noGrp="1"/>
          </p:cNvSpPr>
          <p:nvPr>
            <p:ph type="title"/>
          </p:nvPr>
        </p:nvSpPr>
        <p:spPr/>
        <p:txBody>
          <a:bodyPr>
            <a:normAutofit/>
          </a:bodyPr>
          <a:lstStyle/>
          <a:p>
            <a:r>
              <a:rPr lang="en-US" sz="2800" b="1" dirty="0">
                <a:latin typeface="Algerian" panose="04020705040A02060702" pitchFamily="82" charset="0"/>
              </a:rPr>
              <a:t>The OpPression </a:t>
            </a:r>
          </a:p>
        </p:txBody>
      </p:sp>
      <p:sp>
        <p:nvSpPr>
          <p:cNvPr id="9" name="TextBox 8"/>
          <p:cNvSpPr txBox="1"/>
          <p:nvPr/>
        </p:nvSpPr>
        <p:spPr>
          <a:xfrm>
            <a:off x="1100668" y="5626528"/>
            <a:ext cx="7799490" cy="1200329"/>
          </a:xfrm>
          <a:prstGeom prst="rect">
            <a:avLst/>
          </a:prstGeom>
          <a:noFill/>
        </p:spPr>
        <p:txBody>
          <a:bodyPr wrap="square" rtlCol="0">
            <a:spAutoFit/>
          </a:bodyPr>
          <a:lstStyle/>
          <a:p>
            <a:pPr algn="ctr"/>
            <a:r>
              <a:rPr lang="en-US" sz="2400" b="1" i="1" dirty="0">
                <a:latin typeface="Times New Roman" panose="02020603050405020304" pitchFamily="18" charset="0"/>
                <a:cs typeface="Times New Roman" panose="02020603050405020304" pitchFamily="18" charset="0"/>
              </a:rPr>
              <a:t>An escaped slave named Peter showing his scarred back at a medical examination in Baton Rouge, Louisiana, 1863.</a:t>
            </a:r>
            <a:endParaRPr lang="en-US" sz="2400" b="1" dirty="0">
              <a:latin typeface="Times New Roman" panose="02020603050405020304" pitchFamily="18" charset="0"/>
              <a:cs typeface="Times New Roman" panose="02020603050405020304" pitchFamily="18" charset="0"/>
            </a:endParaRPr>
          </a:p>
          <a:p>
            <a:pPr algn="ctr"/>
            <a:r>
              <a:rPr lang="en-US" sz="2400" b="1" i="1" dirty="0">
                <a:latin typeface="Times New Roman" panose="02020603050405020304" pitchFamily="18" charset="0"/>
                <a:cs typeface="Times New Roman" panose="02020603050405020304" pitchFamily="18" charset="0"/>
              </a:rPr>
              <a:t>Library of Congress</a:t>
            </a:r>
            <a:r>
              <a:rPr lang="en-US" sz="2400" b="1" dirty="0">
                <a:latin typeface="Times New Roman" panose="02020603050405020304" pitchFamily="18" charset="0"/>
                <a:cs typeface="Times New Roman" panose="02020603050405020304" pitchFamily="18" charset="0"/>
              </a:rPr>
              <a:t>  </a:t>
            </a:r>
          </a:p>
        </p:txBody>
      </p:sp>
      <p:pic>
        <p:nvPicPr>
          <p:cNvPr id="6"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4058192" y="1818133"/>
            <a:ext cx="2316481" cy="3729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5344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D18EC-8BB9-4942-9D07-8B4DE9A008A3}"/>
              </a:ext>
            </a:extLst>
          </p:cNvPr>
          <p:cNvSpPr>
            <a:spLocks noGrp="1"/>
          </p:cNvSpPr>
          <p:nvPr>
            <p:ph type="title"/>
          </p:nvPr>
        </p:nvSpPr>
        <p:spPr/>
        <p:txBody>
          <a:bodyPr>
            <a:normAutofit/>
          </a:bodyPr>
          <a:lstStyle/>
          <a:p>
            <a:r>
              <a:rPr lang="en-US" sz="2800" b="1" dirty="0">
                <a:latin typeface="Algerian" panose="04020705040A02060702" pitchFamily="82" charset="0"/>
              </a:rPr>
              <a:t>The OpPression </a:t>
            </a:r>
          </a:p>
        </p:txBody>
      </p:sp>
      <p:pic>
        <p:nvPicPr>
          <p:cNvPr id="8" name="Content Placeholder 7"/>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2722441" y="1661378"/>
            <a:ext cx="4796396" cy="3856302"/>
          </a:xfrm>
        </p:spPr>
      </p:pic>
      <p:sp>
        <p:nvSpPr>
          <p:cNvPr id="9" name="TextBox 8"/>
          <p:cNvSpPr txBox="1"/>
          <p:nvPr/>
        </p:nvSpPr>
        <p:spPr>
          <a:xfrm>
            <a:off x="1436914" y="5451566"/>
            <a:ext cx="7367451" cy="1477328"/>
          </a:xfrm>
          <a:prstGeom prst="rect">
            <a:avLst/>
          </a:prstGeom>
          <a:noFill/>
        </p:spPr>
        <p:txBody>
          <a:bodyPr wrap="square" rtlCol="0">
            <a:spAutoFit/>
          </a:bodyPr>
          <a:lstStyle/>
          <a:p>
            <a:r>
              <a:rPr lang="en-US" b="1" dirty="0"/>
              <a:t>The infamous Omaha Courthouse Lynching of 1919 was part of the wave of racial and labor violence that swept the United States during the “</a:t>
            </a:r>
            <a:r>
              <a:rPr lang="en-US" b="1" u="sng" dirty="0">
                <a:hlinkClick r:id="rId3" tooltip="Red Summer"/>
              </a:rPr>
              <a:t>Red Summer</a:t>
            </a:r>
            <a:r>
              <a:rPr lang="en-US" b="1" dirty="0"/>
              <a:t>” of 1919. It was witnessed by an estimated 20,000 people, making it one of the largest individual spectacles of </a:t>
            </a:r>
            <a:r>
              <a:rPr lang="en-US" b="1" u="sng" dirty="0">
                <a:hlinkClick r:id="rId4" tooltip="racial violence"/>
              </a:rPr>
              <a:t>racial violence</a:t>
            </a:r>
            <a:r>
              <a:rPr lang="en-US" b="1" dirty="0"/>
              <a:t> in the nation’s history.</a:t>
            </a:r>
            <a:endParaRPr lang="en-US" dirty="0"/>
          </a:p>
        </p:txBody>
      </p:sp>
    </p:spTree>
    <p:extLst>
      <p:ext uri="{BB962C8B-B14F-4D97-AF65-F5344CB8AC3E}">
        <p14:creationId xmlns:p14="http://schemas.microsoft.com/office/powerpoint/2010/main" val="2417463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9E97A-BB26-42C9-84C3-A52E6957F79D}"/>
              </a:ext>
            </a:extLst>
          </p:cNvPr>
          <p:cNvSpPr>
            <a:spLocks noGrp="1"/>
          </p:cNvSpPr>
          <p:nvPr>
            <p:ph type="title"/>
          </p:nvPr>
        </p:nvSpPr>
        <p:spPr>
          <a:xfrm>
            <a:off x="914401" y="698810"/>
            <a:ext cx="8088350" cy="1303084"/>
          </a:xfrm>
        </p:spPr>
        <p:txBody>
          <a:bodyPr>
            <a:noAutofit/>
          </a:bodyPr>
          <a:lstStyle/>
          <a:p>
            <a:r>
              <a:rPr lang="en-US" sz="4000" b="1" dirty="0">
                <a:latin typeface="Algerian" panose="04020705040A02060702" pitchFamily="82" charset="0"/>
              </a:rPr>
              <a:t>African American Social Political Theory</a:t>
            </a:r>
          </a:p>
        </p:txBody>
      </p:sp>
      <p:sp>
        <p:nvSpPr>
          <p:cNvPr id="4" name="Content Placeholder 3">
            <a:extLst>
              <a:ext uri="{FF2B5EF4-FFF2-40B4-BE49-F238E27FC236}">
                <a16:creationId xmlns:a16="http://schemas.microsoft.com/office/drawing/2014/main" id="{124BA7B1-1345-4DD7-AF30-8F7579AC122B}"/>
              </a:ext>
            </a:extLst>
          </p:cNvPr>
          <p:cNvSpPr>
            <a:spLocks noGrp="1"/>
          </p:cNvSpPr>
          <p:nvPr>
            <p:ph idx="1"/>
          </p:nvPr>
        </p:nvSpPr>
        <p:spPr>
          <a:xfrm>
            <a:off x="914400" y="2063750"/>
            <a:ext cx="8177561" cy="4738494"/>
          </a:xfrm>
        </p:spPr>
        <p:txBody>
          <a:bodyPr>
            <a:normAutofit fontScale="70000" lnSpcReduction="20000"/>
          </a:bodyPr>
          <a:lstStyle/>
          <a:p>
            <a:r>
              <a:rPr lang="en-US" sz="3600" b="1" dirty="0">
                <a:latin typeface="Aharoni" panose="02010803020104030203" pitchFamily="2" charset="-79"/>
                <a:cs typeface="Aharoni" panose="02010803020104030203" pitchFamily="2" charset="-79"/>
              </a:rPr>
              <a:t>Social Political Theory came out of trying to address the social, cultural, and political issues that confronted them.</a:t>
            </a:r>
          </a:p>
          <a:p>
            <a:endParaRPr lang="en-US" sz="3600" b="1" dirty="0">
              <a:latin typeface="Aharoni" panose="02010803020104030203" pitchFamily="2" charset="-79"/>
              <a:cs typeface="Aharoni" panose="02010803020104030203" pitchFamily="2" charset="-79"/>
            </a:endParaRPr>
          </a:p>
          <a:p>
            <a:r>
              <a:rPr lang="en-US" sz="3600" b="1" dirty="0">
                <a:latin typeface="Aharoni" panose="02010803020104030203" pitchFamily="2" charset="-79"/>
                <a:cs typeface="Aharoni" panose="02010803020104030203" pitchFamily="2" charset="-79"/>
              </a:rPr>
              <a:t>Not just reactive, but trying to figure the realization of meaning and being as a people</a:t>
            </a:r>
          </a:p>
          <a:p>
            <a:endParaRPr lang="en-US" sz="3600" b="1" dirty="0">
              <a:latin typeface="Aharoni" panose="02010803020104030203" pitchFamily="2" charset="-79"/>
              <a:cs typeface="Aharoni" panose="02010803020104030203" pitchFamily="2" charset="-79"/>
            </a:endParaRPr>
          </a:p>
          <a:p>
            <a:r>
              <a:rPr lang="en-US" b="1" dirty="0">
                <a:solidFill>
                  <a:srgbClr val="7030A0"/>
                </a:solidFill>
              </a:rPr>
              <a:t>Themes: Resistance, Reform, and Renewal (foundations for the construction of Black American Society) </a:t>
            </a:r>
            <a:r>
              <a:rPr lang="en-US" b="1" u="sng" dirty="0">
                <a:solidFill>
                  <a:srgbClr val="7030A0"/>
                </a:solidFill>
              </a:rPr>
              <a:t>Need to know these three terms.</a:t>
            </a:r>
          </a:p>
          <a:p>
            <a:endParaRPr lang="en-US" dirty="0">
              <a:solidFill>
                <a:srgbClr val="7030A0"/>
              </a:solidFill>
            </a:endParaRPr>
          </a:p>
          <a:p>
            <a:r>
              <a:rPr lang="en-US" sz="3600" b="1" dirty="0">
                <a:latin typeface="Aharoni" panose="02010803020104030203" pitchFamily="2" charset="-79"/>
                <a:cs typeface="Aharoni" panose="02010803020104030203" pitchFamily="2" charset="-79"/>
              </a:rPr>
              <a:t>Immediate Issue: Dismantling of Slavery (4 million enslaved) and whether freedom could be found in the United States</a:t>
            </a:r>
          </a:p>
        </p:txBody>
      </p:sp>
    </p:spTree>
    <p:extLst>
      <p:ext uri="{BB962C8B-B14F-4D97-AF65-F5344CB8AC3E}">
        <p14:creationId xmlns:p14="http://schemas.microsoft.com/office/powerpoint/2010/main" val="3191099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75D06-A871-4656-A485-C15BE18B1FDF}"/>
              </a:ext>
            </a:extLst>
          </p:cNvPr>
          <p:cNvSpPr>
            <a:spLocks noGrp="1"/>
          </p:cNvSpPr>
          <p:nvPr>
            <p:ph type="title"/>
          </p:nvPr>
        </p:nvSpPr>
        <p:spPr>
          <a:xfrm>
            <a:off x="840059" y="835537"/>
            <a:ext cx="8303941" cy="1223722"/>
          </a:xfrm>
        </p:spPr>
        <p:txBody>
          <a:bodyPr>
            <a:normAutofit fontScale="90000"/>
          </a:bodyPr>
          <a:lstStyle/>
          <a:p>
            <a:br>
              <a:rPr lang="en-US" dirty="0">
                <a:latin typeface="Algerian" panose="04020705040A02060702" pitchFamily="82" charset="0"/>
              </a:rPr>
            </a:br>
            <a:r>
              <a:rPr lang="en-US" dirty="0">
                <a:latin typeface="Algerian" panose="04020705040A02060702" pitchFamily="82" charset="0"/>
              </a:rPr>
              <a:t>Resistance</a:t>
            </a:r>
            <a:endParaRPr lang="en-US" sz="3600" dirty="0">
              <a:latin typeface="Algerian" panose="04020705040A02060702" pitchFamily="82" charset="0"/>
            </a:endParaRPr>
          </a:p>
        </p:txBody>
      </p:sp>
      <p:sp>
        <p:nvSpPr>
          <p:cNvPr id="3" name="Content Placeholder 2">
            <a:extLst>
              <a:ext uri="{FF2B5EF4-FFF2-40B4-BE49-F238E27FC236}">
                <a16:creationId xmlns:a16="http://schemas.microsoft.com/office/drawing/2014/main" id="{24D9CC80-282A-44B0-96F1-736BEFC6D24D}"/>
              </a:ext>
            </a:extLst>
          </p:cNvPr>
          <p:cNvSpPr>
            <a:spLocks noGrp="1"/>
          </p:cNvSpPr>
          <p:nvPr>
            <p:ph idx="1"/>
          </p:nvPr>
        </p:nvSpPr>
        <p:spPr>
          <a:xfrm>
            <a:off x="840059" y="2059259"/>
            <a:ext cx="8303941" cy="4798741"/>
          </a:xfrm>
        </p:spPr>
        <p:txBody>
          <a:bodyPr>
            <a:normAutofit/>
          </a:bodyPr>
          <a:lstStyle/>
          <a:p>
            <a:pPr marL="0" indent="0">
              <a:buNone/>
            </a:pPr>
            <a:r>
              <a:rPr lang="en-US" b="1" dirty="0"/>
              <a:t>Resistance: </a:t>
            </a:r>
            <a:r>
              <a:rPr lang="en-US" dirty="0"/>
              <a:t>Different groups of people of African descent resisted the institution of slavery by various means. </a:t>
            </a:r>
            <a:r>
              <a:rPr lang="en-US" b="1" dirty="0"/>
              <a:t>Resistance is overt collective action designed for an immediate end to a specific form of oppression.</a:t>
            </a:r>
          </a:p>
        </p:txBody>
      </p:sp>
    </p:spTree>
    <p:extLst>
      <p:ext uri="{BB962C8B-B14F-4D97-AF65-F5344CB8AC3E}">
        <p14:creationId xmlns:p14="http://schemas.microsoft.com/office/powerpoint/2010/main" val="2250062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9E97A-BB26-42C9-84C3-A52E6957F79D}"/>
              </a:ext>
            </a:extLst>
          </p:cNvPr>
          <p:cNvSpPr>
            <a:spLocks noGrp="1"/>
          </p:cNvSpPr>
          <p:nvPr>
            <p:ph type="title"/>
          </p:nvPr>
        </p:nvSpPr>
        <p:spPr>
          <a:xfrm>
            <a:off x="759558" y="812021"/>
            <a:ext cx="8166728" cy="1373830"/>
          </a:xfrm>
        </p:spPr>
        <p:txBody>
          <a:bodyPr>
            <a:noAutofit/>
          </a:bodyPr>
          <a:lstStyle/>
          <a:p>
            <a:r>
              <a:rPr lang="en-US" b="1" dirty="0"/>
              <a:t> </a:t>
            </a:r>
            <a:br>
              <a:rPr lang="en-US" b="1" dirty="0"/>
            </a:br>
            <a:r>
              <a:rPr lang="en-US" b="1" dirty="0">
                <a:latin typeface="Times New Roman" panose="02020603050405020304" pitchFamily="18" charset="0"/>
                <a:cs typeface="Times New Roman" panose="02020603050405020304" pitchFamily="18" charset="0"/>
              </a:rPr>
              <a:t>Resistance: Key Theme</a:t>
            </a:r>
            <a:br>
              <a:rPr lang="en-US"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A History Revealed: Forms of Rebellions:</a:t>
            </a:r>
            <a:br>
              <a:rPr lang="en-US" b="1" dirty="0">
                <a:latin typeface="Times New Roman" panose="02020603050405020304" pitchFamily="18" charset="0"/>
                <a:cs typeface="Times New Roman" panose="02020603050405020304" pitchFamily="18" charset="0"/>
              </a:rPr>
            </a:br>
            <a:r>
              <a:rPr lang="en-US" sz="2400" b="1" u="sng" dirty="0">
                <a:latin typeface="Times New Roman" panose="02020603050405020304" pitchFamily="18" charset="0"/>
                <a:cs typeface="Times New Roman" panose="02020603050405020304" pitchFamily="18" charset="0"/>
                <a:hlinkClick r:id="rId2"/>
              </a:rPr>
              <a:t>https://www.youtube.com/watch?v=PNgpM9TVal8</a:t>
            </a:r>
            <a:br>
              <a:rPr lang="en-US" dirty="0"/>
            </a:br>
            <a:r>
              <a:rPr lang="en-US" b="1" dirty="0">
                <a:latin typeface="Times New Roman" panose="02020603050405020304" pitchFamily="18" charset="0"/>
                <a:cs typeface="Times New Roman" panose="02020603050405020304" pitchFamily="18" charset="0"/>
              </a:rPr>
              <a:t> </a:t>
            </a:r>
            <a:endParaRPr lang="en-US" sz="4000" b="1" dirty="0">
              <a:latin typeface="Algerian" panose="04020705040A02060702" pitchFamily="82" charset="0"/>
            </a:endParaRPr>
          </a:p>
        </p:txBody>
      </p:sp>
      <p:sp>
        <p:nvSpPr>
          <p:cNvPr id="4" name="Content Placeholder 3">
            <a:extLst>
              <a:ext uri="{FF2B5EF4-FFF2-40B4-BE49-F238E27FC236}">
                <a16:creationId xmlns:a16="http://schemas.microsoft.com/office/drawing/2014/main" id="{124BA7B1-1345-4DD7-AF30-8F7579AC122B}"/>
              </a:ext>
            </a:extLst>
          </p:cNvPr>
          <p:cNvSpPr>
            <a:spLocks noGrp="1"/>
          </p:cNvSpPr>
          <p:nvPr>
            <p:ph idx="1"/>
          </p:nvPr>
        </p:nvSpPr>
        <p:spPr>
          <a:xfrm>
            <a:off x="869795" y="2351133"/>
            <a:ext cx="8177561" cy="4738494"/>
          </a:xfrm>
        </p:spPr>
        <p:txBody>
          <a:bodyPr>
            <a:normAutofit/>
          </a:bodyPr>
          <a:lstStyle/>
          <a:p>
            <a:pPr marL="0" indent="0">
              <a:buNone/>
            </a:pPr>
            <a:r>
              <a:rPr lang="en-US" sz="2400" b="1" dirty="0">
                <a:solidFill>
                  <a:srgbClr val="7030A0"/>
                </a:solidFill>
                <a:latin typeface="Times New Roman" panose="02020603050405020304" pitchFamily="18" charset="0"/>
                <a:cs typeface="Times New Roman" panose="02020603050405020304" pitchFamily="18" charset="0"/>
              </a:rPr>
              <a:t>What are themes of resistance that you noted in this video and your readings, particularly the intro readings?</a:t>
            </a:r>
          </a:p>
          <a:p>
            <a:r>
              <a:rPr lang="en-US" sz="2400" b="1" dirty="0">
                <a:latin typeface="Times New Roman" panose="02020603050405020304" pitchFamily="18" charset="0"/>
                <a:cs typeface="Times New Roman" panose="02020603050405020304" pitchFamily="18" charset="0"/>
              </a:rPr>
              <a:t>Petitions</a:t>
            </a:r>
          </a:p>
          <a:p>
            <a:r>
              <a:rPr lang="en-US" sz="2400" b="1" dirty="0">
                <a:latin typeface="Times New Roman" panose="02020603050405020304" pitchFamily="18" charset="0"/>
                <a:cs typeface="Times New Roman" panose="02020603050405020304" pitchFamily="18" charset="0"/>
              </a:rPr>
              <a:t>Lobbying</a:t>
            </a:r>
          </a:p>
          <a:p>
            <a:r>
              <a:rPr lang="en-US" sz="2400" b="1" dirty="0">
                <a:latin typeface="Times New Roman" panose="02020603050405020304" pitchFamily="18" charset="0"/>
                <a:cs typeface="Times New Roman" panose="02020603050405020304" pitchFamily="18" charset="0"/>
              </a:rPr>
              <a:t>Participation in political parties</a:t>
            </a:r>
          </a:p>
          <a:p>
            <a:r>
              <a:rPr lang="en-US" sz="2400" b="1" dirty="0">
                <a:latin typeface="Times New Roman" panose="02020603050405020304" pitchFamily="18" charset="0"/>
                <a:cs typeface="Times New Roman" panose="02020603050405020304" pitchFamily="18" charset="0"/>
              </a:rPr>
              <a:t>Day-to day sabotage: disruption, non-compliance, refusals to work, running away, etc.</a:t>
            </a:r>
          </a:p>
          <a:p>
            <a:r>
              <a:rPr lang="en-US" sz="2400" b="1" dirty="0">
                <a:latin typeface="Times New Roman" panose="02020603050405020304" pitchFamily="18" charset="0"/>
                <a:cs typeface="Times New Roman" panose="02020603050405020304" pitchFamily="18" charset="0"/>
              </a:rPr>
              <a:t>Overt rebellion (murder of slave holders, underground railroad, Nat Turner Rebellion)</a:t>
            </a:r>
          </a:p>
          <a:p>
            <a:r>
              <a:rPr lang="en-US" sz="2400" b="1" dirty="0">
                <a:latin typeface="Times New Roman" panose="02020603050405020304" pitchFamily="18" charset="0"/>
                <a:cs typeface="Times New Roman" panose="02020603050405020304" pitchFamily="18" charset="0"/>
              </a:rPr>
              <a:t>Joining forces with American Indians to fight U.S. Armies</a:t>
            </a:r>
          </a:p>
        </p:txBody>
      </p:sp>
    </p:spTree>
    <p:extLst>
      <p:ext uri="{BB962C8B-B14F-4D97-AF65-F5344CB8AC3E}">
        <p14:creationId xmlns:p14="http://schemas.microsoft.com/office/powerpoint/2010/main" val="3623027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300" y="816535"/>
            <a:ext cx="8267700" cy="1570202"/>
          </a:xfrm>
        </p:spPr>
        <p:txBody>
          <a:bodyPr>
            <a:noAutofit/>
          </a:bodyPr>
          <a:lstStyle/>
          <a:p>
            <a:r>
              <a:rPr lang="en-US" sz="4000" b="1" dirty="0">
                <a:latin typeface="Algerian" panose="04020705040A02060702" pitchFamily="82" charset="0"/>
              </a:rPr>
              <a:t>Reform</a:t>
            </a:r>
          </a:p>
        </p:txBody>
      </p:sp>
      <p:sp>
        <p:nvSpPr>
          <p:cNvPr id="4" name="TextBox 3"/>
          <p:cNvSpPr txBox="1"/>
          <p:nvPr/>
        </p:nvSpPr>
        <p:spPr>
          <a:xfrm>
            <a:off x="1140823" y="2072640"/>
            <a:ext cx="7733212" cy="4124206"/>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There were also different strategies of reform. One strategy was to enlist the assistance of white sympathizers and another was to link the anti-slavery movement to other struggles of the time. </a:t>
            </a:r>
            <a:r>
              <a:rPr lang="en-US" sz="3200" b="1" dirty="0">
                <a:latin typeface="Times New Roman" panose="02020603050405020304" pitchFamily="18" charset="0"/>
                <a:cs typeface="Times New Roman" panose="02020603050405020304" pitchFamily="18" charset="0"/>
              </a:rPr>
              <a:t>Reform is long-term gradual change based on dialogue and reconciliation.</a:t>
            </a:r>
          </a:p>
          <a:p>
            <a:endParaRPr lang="en-US" sz="2000" dirty="0">
              <a:latin typeface="Aharoni" panose="02010803020104030203" pitchFamily="2" charset="-79"/>
              <a:cs typeface="Aharoni" panose="02010803020104030203" pitchFamily="2" charset="-79"/>
            </a:endParaRPr>
          </a:p>
          <a:p>
            <a:endParaRPr lang="en-US" dirty="0"/>
          </a:p>
        </p:txBody>
      </p:sp>
    </p:spTree>
    <p:extLst>
      <p:ext uri="{BB962C8B-B14F-4D97-AF65-F5344CB8AC3E}">
        <p14:creationId xmlns:p14="http://schemas.microsoft.com/office/powerpoint/2010/main" val="3530324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8259</TotalTime>
  <Words>1617</Words>
  <Application>Microsoft Office PowerPoint</Application>
  <PresentationFormat>On-screen Show (4:3)</PresentationFormat>
  <Paragraphs>179</Paragraphs>
  <Slides>22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Aharoni</vt:lpstr>
      <vt:lpstr>Algerian</vt:lpstr>
      <vt:lpstr>Arial</vt:lpstr>
      <vt:lpstr>Calibri</vt:lpstr>
      <vt:lpstr>Mistral</vt:lpstr>
      <vt:lpstr>Times New Roman</vt:lpstr>
      <vt:lpstr>Office Theme</vt:lpstr>
      <vt:lpstr>Resistance, Reform, and Renewal Intro to AfriCana Studies </vt:lpstr>
      <vt:lpstr>Africans: Diverse</vt:lpstr>
      <vt:lpstr>Oppression: SlAVery Who is the “N”? By BaldWin https://www.youtube.com/watch?v=L0L5fciA6AU</vt:lpstr>
      <vt:lpstr>The OpPression </vt:lpstr>
      <vt:lpstr>The OpPression </vt:lpstr>
      <vt:lpstr>African American Social Political Theory</vt:lpstr>
      <vt:lpstr> Resistance</vt:lpstr>
      <vt:lpstr>  Resistance: Key Theme A History Revealed: Forms of Rebellions: https://www.youtube.com/watch?v=PNgpM9TVal8  </vt:lpstr>
      <vt:lpstr>Reform</vt:lpstr>
      <vt:lpstr>ReNEWal</vt:lpstr>
      <vt:lpstr>Three Paradigms underlie Black Freedom movement</vt:lpstr>
      <vt:lpstr>Integrationism</vt:lpstr>
      <vt:lpstr>Black Nationalism</vt:lpstr>
      <vt:lpstr>Transformation</vt:lpstr>
      <vt:lpstr>Black Feminism</vt:lpstr>
      <vt:lpstr>   Introduction (Section One): Slavery Slave Auction Roots: A History Revealed - The Slave Auction | History - YouTube  Where You From Platt? https://www.youtube.com/watch?v=CSMFQ1lTzog   </vt:lpstr>
      <vt:lpstr>Resistance </vt:lpstr>
      <vt:lpstr>  David Walker: African Americans Keepers of their Own History   </vt:lpstr>
      <vt:lpstr>  David Walker: African Americans Keepers of their Own History   </vt:lpstr>
      <vt:lpstr> Walker: Contradictions of Christian Americans/Christian Nation</vt:lpstr>
      <vt:lpstr> Walker</vt:lpstr>
      <vt:lpstr>  Walker</vt:lpstr>
    </vt:vector>
  </TitlesOfParts>
  <Company>TWU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Dundee Lackey</dc:creator>
  <cp:lastModifiedBy>Reanae</cp:lastModifiedBy>
  <cp:revision>246</cp:revision>
  <dcterms:created xsi:type="dcterms:W3CDTF">2014-03-09T22:30:26Z</dcterms:created>
  <dcterms:modified xsi:type="dcterms:W3CDTF">2021-09-03T22:50:49Z</dcterms:modified>
</cp:coreProperties>
</file>