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c55f4761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c55f4761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c55f4761c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c55f4761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c55f4761c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c55f4761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c55f4761c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c55f4761c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c55f4761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c55f4761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1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" name="Google Shape;14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" name="Google Shape;19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4"/>
          <p:cNvSpPr txBox="1"/>
          <p:nvPr>
            <p:ph type="title"/>
          </p:nvPr>
        </p:nvSpPr>
        <p:spPr>
          <a:xfrm>
            <a:off x="2400250" y="575950"/>
            <a:ext cx="44394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5"/>
          <p:cNvSpPr txBox="1"/>
          <p:nvPr>
            <p:ph type="title"/>
          </p:nvPr>
        </p:nvSpPr>
        <p:spPr>
          <a:xfrm>
            <a:off x="2400250" y="575950"/>
            <a:ext cx="44394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311700" y="9512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2088275" y="6688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2088275" y="1579079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44394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390650" y="575950"/>
            <a:ext cx="1653975" cy="8968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s://psmag.com/social-justice/assertions-scientific-certainty-greeted-skepticism-94269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220450" y="1654425"/>
            <a:ext cx="87711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GEOL 1003:</a:t>
            </a:r>
            <a:r>
              <a:rPr lang="en" sz="2800"/>
              <a:t> </a:t>
            </a:r>
            <a:r>
              <a:rPr lang="en"/>
              <a:t>The Story of Dinosaurs</a:t>
            </a:r>
            <a:endParaRPr/>
          </a:p>
        </p:txBody>
      </p:sp>
      <p:sp>
        <p:nvSpPr>
          <p:cNvPr id="73" name="Google Shape;73;p13"/>
          <p:cNvSpPr txBox="1"/>
          <p:nvPr>
            <p:ph type="title"/>
          </p:nvPr>
        </p:nvSpPr>
        <p:spPr>
          <a:xfrm>
            <a:off x="203450" y="2476250"/>
            <a:ext cx="87711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Lecture 1b: Scientific Method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2400250" y="575950"/>
            <a:ext cx="44394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Scientific Paper</a:t>
            </a:r>
            <a:endParaRPr/>
          </a:p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</a:t>
            </a:r>
            <a:r>
              <a:rPr lang="en"/>
              <a:t>scientists communicate with each other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Sections of </a:t>
            </a:r>
            <a:r>
              <a:rPr lang="en"/>
              <a:t>the paper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Abstract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Introduction or Background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Methods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Results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Discussion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Conclusions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can the general public gain from these? </a:t>
            </a:r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3">
            <a:alphaModFix/>
          </a:blip>
          <a:srcRect b="0" l="0" r="3642" t="0"/>
          <a:stretch/>
        </p:blipFill>
        <p:spPr>
          <a:xfrm>
            <a:off x="228575" y="1448875"/>
            <a:ext cx="2288100" cy="314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Scientific</a:t>
            </a:r>
            <a:r>
              <a:rPr lang="en"/>
              <a:t> Method</a:t>
            </a:r>
            <a:endParaRPr/>
          </a:p>
        </p:txBody>
      </p:sp>
      <p:sp>
        <p:nvSpPr>
          <p:cNvPr id="86" name="Google Shape;86;p15"/>
          <p:cNvSpPr txBox="1"/>
          <p:nvPr>
            <p:ph idx="1" type="subTitle"/>
          </p:nvPr>
        </p:nvSpPr>
        <p:spPr>
          <a:xfrm>
            <a:off x="3198100" y="1737100"/>
            <a:ext cx="5523600" cy="274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Hypothesis driven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Gather data to test hypothesis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a summary </a:t>
            </a:r>
            <a:r>
              <a:rPr lang="en"/>
              <a:t>of our findings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Hypothesis can be rejected even if it was supported a thousand times before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b="5606" l="21638" r="20410" t="19436"/>
          <a:stretch/>
        </p:blipFill>
        <p:spPr>
          <a:xfrm>
            <a:off x="211825" y="1616075"/>
            <a:ext cx="2952368" cy="28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2400250" y="423550"/>
            <a:ext cx="44394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Scientific Method</a:t>
            </a:r>
            <a:endParaRPr/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2410100" y="982750"/>
            <a:ext cx="6321600" cy="3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765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•"/>
            </a:pPr>
            <a:r>
              <a:rPr lang="en">
                <a:solidFill>
                  <a:srgbClr val="000000"/>
                </a:solidFill>
              </a:rPr>
              <a:t>Data collection</a:t>
            </a:r>
            <a:endParaRPr>
              <a:solidFill>
                <a:srgbClr val="000000"/>
              </a:solidFill>
            </a:endParaRPr>
          </a:p>
          <a:p>
            <a:pPr indent="-179705" lvl="1" marL="54864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•"/>
            </a:pPr>
            <a:r>
              <a:rPr lang="en" sz="1800">
                <a:solidFill>
                  <a:srgbClr val="000000"/>
                </a:solidFill>
              </a:rPr>
              <a:t>Observation, measurement</a:t>
            </a:r>
            <a:endParaRPr sz="1800">
              <a:solidFill>
                <a:srgbClr val="000000"/>
              </a:solidFill>
            </a:endParaRPr>
          </a:p>
          <a:p>
            <a:pPr indent="-179705" lvl="1" marL="54864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•"/>
            </a:pPr>
            <a:r>
              <a:rPr lang="en" sz="1800">
                <a:solidFill>
                  <a:srgbClr val="000000"/>
                </a:solidFill>
              </a:rPr>
              <a:t>Scientific fact - repeatedly confirmed observation</a:t>
            </a:r>
            <a:endParaRPr sz="1800">
              <a:solidFill>
                <a:srgbClr val="000000"/>
              </a:solidFill>
            </a:endParaRPr>
          </a:p>
          <a:p>
            <a:pPr indent="-65405" lvl="1" marL="54864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ABC2C8"/>
              </a:buClr>
              <a:buSzPts val="185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247650" lvl="0" marL="27432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•"/>
            </a:pPr>
            <a:r>
              <a:rPr lang="en">
                <a:solidFill>
                  <a:srgbClr val="000000"/>
                </a:solidFill>
              </a:rPr>
              <a:t>Hypothesis – tentative, testable explanation based on observations</a:t>
            </a:r>
            <a:endParaRPr>
              <a:solidFill>
                <a:srgbClr val="000000"/>
              </a:solidFill>
            </a:endParaRPr>
          </a:p>
          <a:p>
            <a:pPr indent="-179705" lvl="1" marL="54864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•"/>
            </a:pPr>
            <a:r>
              <a:rPr lang="en" sz="1800">
                <a:solidFill>
                  <a:srgbClr val="000000"/>
                </a:solidFill>
              </a:rPr>
              <a:t>used to make predictions, which are tested via experimentation or further observation</a:t>
            </a:r>
            <a:endParaRPr sz="1800">
              <a:solidFill>
                <a:srgbClr val="000000"/>
              </a:solidFill>
            </a:endParaRPr>
          </a:p>
          <a:p>
            <a:pPr indent="-133350" lvl="0" marL="27432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BC2C8"/>
              </a:buClr>
              <a:buSzPts val="222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247650" lvl="0" marL="27432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•"/>
            </a:pPr>
            <a:r>
              <a:rPr lang="en">
                <a:solidFill>
                  <a:srgbClr val="000000"/>
                </a:solidFill>
              </a:rPr>
              <a:t>A hypothesis becomes a theory when it has been repeatedly tested and its predictions verified</a:t>
            </a:r>
            <a:endParaRPr>
              <a:solidFill>
                <a:srgbClr val="000000"/>
              </a:solidFill>
            </a:endParaRPr>
          </a:p>
          <a:p>
            <a:pPr indent="-182880" lvl="1" marL="54864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ABC2C8"/>
              </a:buClr>
              <a:buSzPts val="185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247650" lvl="0" marL="27432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•"/>
            </a:pPr>
            <a:r>
              <a:rPr lang="en">
                <a:solidFill>
                  <a:srgbClr val="000000"/>
                </a:solidFill>
              </a:rPr>
              <a:t>Science supports the explanation of the natural world that </a:t>
            </a:r>
            <a:r>
              <a:rPr i="1" lang="en">
                <a:solidFill>
                  <a:srgbClr val="000000"/>
                </a:solidFill>
              </a:rPr>
              <a:t>best explains all available observations</a:t>
            </a:r>
            <a:endParaRPr>
              <a:solidFill>
                <a:srgbClr val="000000"/>
              </a:solidFill>
            </a:endParaRPr>
          </a:p>
          <a:p>
            <a:pPr indent="-133350" lvl="0" marL="27432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ABC2C8"/>
              </a:buClr>
              <a:buSzPts val="222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200" y="1435425"/>
            <a:ext cx="1564481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Nature of Scientific Certainty</a:t>
            </a:r>
            <a:endParaRPr sz="3500"/>
          </a:p>
        </p:txBody>
      </p:sp>
      <p:sp>
        <p:nvSpPr>
          <p:cNvPr id="100" name="Google Shape;100;p17"/>
          <p:cNvSpPr txBox="1"/>
          <p:nvPr>
            <p:ph idx="1" type="subTitle"/>
          </p:nvPr>
        </p:nvSpPr>
        <p:spPr>
          <a:xfrm>
            <a:off x="2390275" y="2041900"/>
            <a:ext cx="6331500" cy="274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Testing can </a:t>
            </a:r>
            <a:r>
              <a:rPr lang="en">
                <a:solidFill>
                  <a:srgbClr val="F5ED59"/>
                </a:solidFill>
              </a:rPr>
              <a:t>prove a hypothesis false</a:t>
            </a:r>
            <a:r>
              <a:rPr lang="en">
                <a:solidFill>
                  <a:srgbClr val="DFE6D0"/>
                </a:solidFill>
              </a:rPr>
              <a:t>, </a:t>
            </a:r>
            <a:r>
              <a:rPr lang="en">
                <a:solidFill>
                  <a:srgbClr val="FFFFFF"/>
                </a:solidFill>
              </a:rPr>
              <a:t>but</a:t>
            </a:r>
            <a:r>
              <a:rPr lang="en">
                <a:solidFill>
                  <a:srgbClr val="DFE6D0"/>
                </a:solidFill>
              </a:rPr>
              <a:t> </a:t>
            </a:r>
            <a:r>
              <a:rPr i="1" lang="en">
                <a:solidFill>
                  <a:srgbClr val="F5ED59"/>
                </a:solidFill>
              </a:rPr>
              <a:t>cannot</a:t>
            </a:r>
            <a:r>
              <a:rPr lang="en">
                <a:solidFill>
                  <a:srgbClr val="DFE6D0"/>
                </a:solidFill>
              </a:rPr>
              <a:t> </a:t>
            </a:r>
            <a:r>
              <a:rPr lang="en">
                <a:solidFill>
                  <a:srgbClr val="FFFFFF"/>
                </a:solidFill>
              </a:rPr>
              <a:t>tell us that a hypothesis is true</a:t>
            </a:r>
            <a:endParaRPr>
              <a:solidFill>
                <a:srgbClr val="FFFFFF"/>
              </a:solidFill>
            </a:endParaRPr>
          </a:p>
          <a:p>
            <a:pPr indent="-96520" lvl="0" marL="274320" rtl="0" algn="l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DFE6D0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Science can tell us what is</a:t>
            </a:r>
            <a:r>
              <a:rPr lang="en">
                <a:solidFill>
                  <a:srgbClr val="DFE6D0"/>
                </a:solidFill>
              </a:rPr>
              <a:t> </a:t>
            </a:r>
            <a:r>
              <a:rPr i="1" lang="en">
                <a:solidFill>
                  <a:srgbClr val="F5ED59"/>
                </a:solidFill>
              </a:rPr>
              <a:t>probably</a:t>
            </a:r>
            <a:r>
              <a:rPr lang="en">
                <a:solidFill>
                  <a:srgbClr val="DFE6D0"/>
                </a:solidFill>
              </a:rPr>
              <a:t> </a:t>
            </a:r>
            <a:r>
              <a:rPr lang="en">
                <a:solidFill>
                  <a:srgbClr val="FFFFFF"/>
                </a:solidFill>
              </a:rPr>
              <a:t>true based on available observations</a:t>
            </a:r>
            <a:endParaRPr>
              <a:solidFill>
                <a:srgbClr val="FFFFFF"/>
              </a:solidFill>
            </a:endParaRPr>
          </a:p>
          <a:p>
            <a:pPr indent="-96520" lvl="0" marL="274320" rtl="0" algn="l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Science advances by the scientific method</a:t>
            </a:r>
            <a:endParaRPr>
              <a:solidFill>
                <a:srgbClr val="FFFFFF"/>
              </a:solidFill>
            </a:endParaRPr>
          </a:p>
          <a:p>
            <a:pPr indent="-144780" lvl="1" marL="54864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</a:pPr>
            <a:r>
              <a:rPr lang="en">
                <a:solidFill>
                  <a:srgbClr val="FFFFFF"/>
                </a:solidFill>
              </a:rPr>
              <a:t>New observations yield new hypotheses</a:t>
            </a:r>
            <a:endParaRPr>
              <a:solidFill>
                <a:srgbClr val="FFFFFF"/>
              </a:solidFill>
            </a:endParaRPr>
          </a:p>
          <a:p>
            <a:pPr indent="-144780" lvl="1" marL="54864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</a:pPr>
            <a:r>
              <a:rPr lang="en">
                <a:solidFill>
                  <a:srgbClr val="FFFFFF"/>
                </a:solidFill>
              </a:rPr>
              <a:t>Today, this usually leads to the modification of theories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 b="21210" l="0" r="71505" t="0"/>
          <a:stretch/>
        </p:blipFill>
        <p:spPr>
          <a:xfrm>
            <a:off x="327050" y="1603050"/>
            <a:ext cx="1791351" cy="31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327050" y="4792425"/>
            <a:ext cx="30000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VLADGRIN/Shutterstock  </a:t>
            </a:r>
            <a:r>
              <a:rPr lang="en" sz="1000" u="sng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article</a:t>
            </a:r>
            <a:r>
              <a:rPr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